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496EAA4-E638-4D67-B1CF-8FE61DBF7DAD}">
  <a:tblStyle styleId="{6496EAA4-E638-4D67-B1CF-8FE61DBF7DA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707D385-4D0B-441F-BFB3-F5DA17822B7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a37bfa9b0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a37bfa9b0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cb02dc4708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cb02dc4708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cb02dc4708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cb02dc4708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cb02dc4708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cb02dc4708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cb02dc4708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cb02dc4708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cb02dc4708_1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cb02dc4708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cb02dc4708_1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cb02dc4708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cc15cbeddf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cc15cbedd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cb02dc4708_1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cb02dc4708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cc2f139701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cc2f139701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cb02dc4708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cb02dc4708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cb02dc4708_1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cb02dc4708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cb02dc4708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cb02dc4708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a37bfa9b06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a37bfa9b06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cb02dc4708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cb02dc4708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cb02dc4708_1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cb02dc4708_1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cb02dc4708_1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cb02dc4708_1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cb02dc4708_1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cb02dc4708_1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cb02dc4708_1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cb02dc4708_1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cb02dc4708_1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cb02dc4708_1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cb02dc4708_1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cb02dc4708_1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cc2f13970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cc2f13970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cc2f139701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cc2f139701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a37bfa9b06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a37bfa9b06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cb02dc4708_1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cb02dc4708_1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cc2f13970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cc2f13970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cc15cbeddf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cc15cbeddf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cc2f13970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cc2f13970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a37bfa9b06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a37bfa9b06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cb02dc4708_1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cb02dc4708_1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cb02dc4708_1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cb02dc4708_1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a37bfa9b06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a37bfa9b06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cc2f139701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cc2f139701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a37bfa9b06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a37bfa9b0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cb02dc4708_1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cb02dc4708_1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cb02dc4708_1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cb02dc4708_1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cb02dc4708_1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cb02dc4708_1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cb02dc4708_1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cb02dc4708_1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a37bfa9b06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a37bfa9b06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cc2f13970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cc2f13970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cc2f139701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cc2f13970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cb02dc4708_1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cb02dc4708_1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a37bfa9b06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a37bfa9b06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cc2f13970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cc2f13970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cb02dc4708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cb02dc4708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cb02dc4708_1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cb02dc4708_1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cb02dc4708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cb02dc4708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cb02dc4708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cb02dc4708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3569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580"/>
              <a:t>Funding Universal Health Care in the Commonwealth of Massachusetts </a:t>
            </a:r>
            <a:endParaRPr b="1" sz="35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57063" y="3476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580"/>
              <a:t>Co-authored by Auden Cote-L’Heureux and Gerald Friedman</a:t>
            </a:r>
            <a:endParaRPr b="1" sz="158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1700" y="432075"/>
            <a:ext cx="4600575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idx="1" type="subTitle"/>
          </p:nvPr>
        </p:nvSpPr>
        <p:spPr>
          <a:xfrm>
            <a:off x="107593" y="3839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(1/3) </a:t>
            </a:r>
            <a:r>
              <a:rPr b="1" lang="en" sz="4000">
                <a:solidFill>
                  <a:schemeClr val="lt1"/>
                </a:solidFill>
              </a:rPr>
              <a:t>Savings</a:t>
            </a:r>
            <a:r>
              <a:rPr b="1" lang="en" sz="4000">
                <a:solidFill>
                  <a:schemeClr val="lt1"/>
                </a:solidFill>
              </a:rPr>
              <a:t> by eliminating unnecessary spending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118" name="Google Shape;118;p22"/>
          <p:cNvSpPr txBox="1"/>
          <p:nvPr>
            <p:ph idx="4294967295" type="body"/>
          </p:nvPr>
        </p:nvSpPr>
        <p:spPr>
          <a:xfrm>
            <a:off x="107600" y="761175"/>
            <a:ext cx="89667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 will spend </a:t>
            </a:r>
            <a:r>
              <a:rPr lang="en">
                <a:solidFill>
                  <a:schemeClr val="dk1"/>
                </a:solidFill>
                <a:highlight>
                  <a:srgbClr val="F4CCCC"/>
                </a:highlight>
              </a:rPr>
              <a:t>$125.6 billion</a:t>
            </a:r>
            <a:r>
              <a:rPr lang="en">
                <a:solidFill>
                  <a:schemeClr val="dk1"/>
                </a:solidFill>
              </a:rPr>
              <a:t> on healthcare in 2026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About $9.5 billion (8%) of this goes to administrative costs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0550" y="1524600"/>
            <a:ext cx="5160475" cy="3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subTitle"/>
          </p:nvPr>
        </p:nvSpPr>
        <p:spPr>
          <a:xfrm>
            <a:off x="107593" y="3839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(1/3) Savings by eliminating unnecessary spending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126" name="Google Shape;126;p23"/>
          <p:cNvSpPr txBox="1"/>
          <p:nvPr>
            <p:ph idx="4294967295" type="body"/>
          </p:nvPr>
        </p:nvSpPr>
        <p:spPr>
          <a:xfrm>
            <a:off x="107600" y="761175"/>
            <a:ext cx="89667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 will spend </a:t>
            </a:r>
            <a:r>
              <a:rPr lang="en">
                <a:solidFill>
                  <a:schemeClr val="dk1"/>
                </a:solidFill>
                <a:highlight>
                  <a:srgbClr val="F4CCCC"/>
                </a:highlight>
              </a:rPr>
              <a:t>$125.6 billion</a:t>
            </a:r>
            <a:r>
              <a:rPr lang="en">
                <a:solidFill>
                  <a:schemeClr val="dk1"/>
                </a:solidFill>
              </a:rPr>
              <a:t> on healthcare in 2026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About $9.5 billion (8%) of this goes to administrative costs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By implementing the Trust, we can save </a:t>
            </a:r>
            <a:r>
              <a:rPr lang="en">
                <a:solidFill>
                  <a:schemeClr val="dk1"/>
                </a:solidFill>
                <a:highlight>
                  <a:srgbClr val="D9EAD3"/>
                </a:highlight>
              </a:rPr>
              <a:t>$54.5 billion</a:t>
            </a:r>
            <a:r>
              <a:rPr lang="en">
                <a:solidFill>
                  <a:schemeClr val="dk1"/>
                </a:solidFill>
              </a:rPr>
              <a:t> by lowering prices and eliminating waste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subTitle"/>
          </p:nvPr>
        </p:nvSpPr>
        <p:spPr>
          <a:xfrm>
            <a:off x="107593" y="3839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(1/3) Savings by eliminating unnecessary spending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133" name="Google Shape;133;p24"/>
          <p:cNvSpPr txBox="1"/>
          <p:nvPr>
            <p:ph idx="4294967295" type="body"/>
          </p:nvPr>
        </p:nvSpPr>
        <p:spPr>
          <a:xfrm>
            <a:off x="107600" y="761175"/>
            <a:ext cx="89667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 will spend </a:t>
            </a:r>
            <a:r>
              <a:rPr lang="en">
                <a:solidFill>
                  <a:schemeClr val="dk1"/>
                </a:solidFill>
                <a:highlight>
                  <a:srgbClr val="F4CCCC"/>
                </a:highlight>
              </a:rPr>
              <a:t>$125.6 billion</a:t>
            </a:r>
            <a:r>
              <a:rPr lang="en">
                <a:solidFill>
                  <a:schemeClr val="dk1"/>
                </a:solidFill>
              </a:rPr>
              <a:t> on healthcare in 2026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About $9.5 billion (8%) of this goes to administrative costs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By implementing the Trust, we can save </a:t>
            </a:r>
            <a:r>
              <a:rPr lang="en">
                <a:solidFill>
                  <a:schemeClr val="dk1"/>
                </a:solidFill>
                <a:highlight>
                  <a:srgbClr val="D9EAD3"/>
                </a:highlight>
              </a:rPr>
              <a:t>$54.5 billion</a:t>
            </a:r>
            <a:r>
              <a:rPr lang="en">
                <a:solidFill>
                  <a:schemeClr val="dk1"/>
                </a:solidFill>
              </a:rPr>
              <a:t> by lowering prices and eliminating waste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4" name="Google Shape;134;p24" title="Chart"/>
          <p:cNvPicPr preferRelativeResize="0"/>
          <p:nvPr/>
        </p:nvPicPr>
        <p:blipFill rotWithShape="1">
          <a:blip r:embed="rId3">
            <a:alphaModFix/>
          </a:blip>
          <a:srcRect b="0" l="0" r="0" t="12603"/>
          <a:stretch/>
        </p:blipFill>
        <p:spPr>
          <a:xfrm>
            <a:off x="1977763" y="2343500"/>
            <a:ext cx="5188476" cy="2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5"/>
          <p:cNvSpPr txBox="1"/>
          <p:nvPr>
            <p:ph idx="1" type="subTitle"/>
          </p:nvPr>
        </p:nvSpPr>
        <p:spPr>
          <a:xfrm>
            <a:off x="107593" y="3839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(1/3) Savings by eliminating unnecessary spending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141" name="Google Shape;141;p25"/>
          <p:cNvSpPr txBox="1"/>
          <p:nvPr>
            <p:ph idx="4294967295" type="body"/>
          </p:nvPr>
        </p:nvSpPr>
        <p:spPr>
          <a:xfrm>
            <a:off x="107600" y="761175"/>
            <a:ext cx="89667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 will spend </a:t>
            </a:r>
            <a:r>
              <a:rPr lang="en">
                <a:solidFill>
                  <a:schemeClr val="dk1"/>
                </a:solidFill>
                <a:highlight>
                  <a:srgbClr val="F4CCCC"/>
                </a:highlight>
              </a:rPr>
              <a:t>$125.6 billion</a:t>
            </a:r>
            <a:r>
              <a:rPr lang="en">
                <a:solidFill>
                  <a:schemeClr val="dk1"/>
                </a:solidFill>
              </a:rPr>
              <a:t> on healthcare in 2026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About $9.5 billion (8%) of this goes to administrative costs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By implementing the Trust, we can save </a:t>
            </a:r>
            <a:r>
              <a:rPr lang="en">
                <a:solidFill>
                  <a:schemeClr val="dk1"/>
                </a:solidFill>
                <a:highlight>
                  <a:srgbClr val="D9EAD3"/>
                </a:highlight>
              </a:rPr>
              <a:t>$54.5 billion</a:t>
            </a:r>
            <a:r>
              <a:rPr lang="en">
                <a:solidFill>
                  <a:schemeClr val="dk1"/>
                </a:solidFill>
              </a:rPr>
              <a:t> by lowering prices and eliminating waste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4CCCC"/>
                </a:highlight>
              </a:rPr>
              <a:t>$24.7 billion</a:t>
            </a:r>
            <a:r>
              <a:rPr lang="en">
                <a:solidFill>
                  <a:schemeClr val="dk1"/>
                </a:solidFill>
              </a:rPr>
              <a:t> of the resulting savings will go to expanding coverage and correcting the underpayment of Medicaid services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6"/>
          <p:cNvSpPr txBox="1"/>
          <p:nvPr>
            <p:ph idx="1" type="subTitle"/>
          </p:nvPr>
        </p:nvSpPr>
        <p:spPr>
          <a:xfrm>
            <a:off x="107593" y="3839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(1/3) Savings by eliminating unnecessary spending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148" name="Google Shape;148;p26"/>
          <p:cNvSpPr txBox="1"/>
          <p:nvPr>
            <p:ph idx="4294967295" type="body"/>
          </p:nvPr>
        </p:nvSpPr>
        <p:spPr>
          <a:xfrm>
            <a:off x="107600" y="761175"/>
            <a:ext cx="89667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 will spend </a:t>
            </a:r>
            <a:r>
              <a:rPr lang="en">
                <a:solidFill>
                  <a:schemeClr val="dk1"/>
                </a:solidFill>
                <a:highlight>
                  <a:srgbClr val="F4CCCC"/>
                </a:highlight>
              </a:rPr>
              <a:t>$125.6 billion</a:t>
            </a:r>
            <a:r>
              <a:rPr lang="en">
                <a:solidFill>
                  <a:schemeClr val="dk1"/>
                </a:solidFill>
              </a:rPr>
              <a:t> on healthcare in 2026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About $9.5 billion (8%) of this goes to administrative costs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By implementing the Trust, we can save </a:t>
            </a:r>
            <a:r>
              <a:rPr lang="en">
                <a:solidFill>
                  <a:schemeClr val="dk1"/>
                </a:solidFill>
                <a:highlight>
                  <a:srgbClr val="D9EAD3"/>
                </a:highlight>
              </a:rPr>
              <a:t>$54.5 billion</a:t>
            </a:r>
            <a:r>
              <a:rPr lang="en">
                <a:solidFill>
                  <a:schemeClr val="dk1"/>
                </a:solidFill>
              </a:rPr>
              <a:t> by lowering prices and eliminating waste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4CCCC"/>
                </a:highlight>
              </a:rPr>
              <a:t>$24.7 billion</a:t>
            </a:r>
            <a:r>
              <a:rPr lang="en">
                <a:solidFill>
                  <a:schemeClr val="dk1"/>
                </a:solidFill>
              </a:rPr>
              <a:t> of the resulting savings will go to expanding coverage and correcting the underpayment of Medicaid services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D9EAD3"/>
                </a:highlight>
              </a:rPr>
              <a:t>$29.8 billion</a:t>
            </a:r>
            <a:r>
              <a:rPr lang="en">
                <a:solidFill>
                  <a:schemeClr val="dk1"/>
                </a:solidFill>
              </a:rPr>
              <a:t> will return to the economy (i.e., can be spent on something other than healthcare)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"/>
          <p:cNvSpPr txBox="1"/>
          <p:nvPr>
            <p:ph idx="1" type="subTitle"/>
          </p:nvPr>
        </p:nvSpPr>
        <p:spPr>
          <a:xfrm>
            <a:off x="107593" y="3839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(1/3) Savings by eliminating unnecessary spending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155" name="Google Shape;155;p27"/>
          <p:cNvSpPr txBox="1"/>
          <p:nvPr>
            <p:ph idx="4294967295" type="body"/>
          </p:nvPr>
        </p:nvSpPr>
        <p:spPr>
          <a:xfrm>
            <a:off x="107600" y="761175"/>
            <a:ext cx="89667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 will spend </a:t>
            </a:r>
            <a:r>
              <a:rPr lang="en">
                <a:solidFill>
                  <a:schemeClr val="dk1"/>
                </a:solidFill>
                <a:highlight>
                  <a:srgbClr val="F4CCCC"/>
                </a:highlight>
              </a:rPr>
              <a:t>$125.6 billion</a:t>
            </a:r>
            <a:r>
              <a:rPr lang="en">
                <a:solidFill>
                  <a:schemeClr val="dk1"/>
                </a:solidFill>
              </a:rPr>
              <a:t> on healthcare in 2026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About $9.5 billion (8%) of this goes to administrative costs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By implementing the Trust, we can save </a:t>
            </a:r>
            <a:r>
              <a:rPr lang="en">
                <a:solidFill>
                  <a:schemeClr val="dk1"/>
                </a:solidFill>
                <a:highlight>
                  <a:srgbClr val="D9EAD3"/>
                </a:highlight>
              </a:rPr>
              <a:t>$54.5 billion</a:t>
            </a:r>
            <a:r>
              <a:rPr lang="en">
                <a:solidFill>
                  <a:schemeClr val="dk1"/>
                </a:solidFill>
              </a:rPr>
              <a:t> by lowering prices and eliminating waste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4CCCC"/>
                </a:highlight>
              </a:rPr>
              <a:t>$24.7 billion</a:t>
            </a:r>
            <a:r>
              <a:rPr lang="en">
                <a:solidFill>
                  <a:schemeClr val="dk1"/>
                </a:solidFill>
              </a:rPr>
              <a:t> of the resulting savings will go to expanding coverage and correcting the underpayment of Medicaid services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D9EAD3"/>
                </a:highlight>
              </a:rPr>
              <a:t>$29.8 billion</a:t>
            </a:r>
            <a:r>
              <a:rPr lang="en">
                <a:solidFill>
                  <a:schemeClr val="dk1"/>
                </a:solidFill>
              </a:rPr>
              <a:t> will return to the economy </a:t>
            </a:r>
            <a:r>
              <a:rPr lang="en">
                <a:solidFill>
                  <a:schemeClr val="dk1"/>
                </a:solidFill>
              </a:rPr>
              <a:t>(i.e., can be spent on something other than healthcare)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So, the Trust would spend </a:t>
            </a:r>
            <a:r>
              <a:rPr lang="en">
                <a:solidFill>
                  <a:schemeClr val="dk1"/>
                </a:solidFill>
                <a:highlight>
                  <a:srgbClr val="F4CCCC"/>
                </a:highlight>
              </a:rPr>
              <a:t>$98.70 billion</a:t>
            </a:r>
            <a:r>
              <a:rPr lang="en">
                <a:solidFill>
                  <a:schemeClr val="dk1"/>
                </a:solidFill>
              </a:rPr>
              <a:t> in 2026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8"/>
          <p:cNvSpPr txBox="1"/>
          <p:nvPr>
            <p:ph idx="1" type="subTitle"/>
          </p:nvPr>
        </p:nvSpPr>
        <p:spPr>
          <a:xfrm>
            <a:off x="107593" y="3839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(1/3) Savings by eliminating unnecessary spending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162" name="Google Shape;162;p28"/>
          <p:cNvSpPr txBox="1"/>
          <p:nvPr>
            <p:ph idx="4294967295" type="body"/>
          </p:nvPr>
        </p:nvSpPr>
        <p:spPr>
          <a:xfrm>
            <a:off x="107600" y="761175"/>
            <a:ext cx="89667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Savings come from two main areas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>
                <a:solidFill>
                  <a:schemeClr val="dk1"/>
                </a:solidFill>
              </a:rPr>
              <a:t>Negotiating lower prices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lphaLcPeriod"/>
            </a:pPr>
            <a:r>
              <a:rPr lang="en" sz="2100">
                <a:solidFill>
                  <a:schemeClr val="dk1"/>
                </a:solidFill>
              </a:rPr>
              <a:t>Physician prices (CMS-1500)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lphaLcPeriod"/>
            </a:pPr>
            <a:r>
              <a:rPr lang="en" sz="2100">
                <a:solidFill>
                  <a:schemeClr val="dk1"/>
                </a:solidFill>
              </a:rPr>
              <a:t>Hospital prices </a:t>
            </a:r>
            <a:r>
              <a:rPr lang="en" sz="2100">
                <a:solidFill>
                  <a:schemeClr val="dk1"/>
                </a:solidFill>
              </a:rPr>
              <a:t>(UB-04/CMS-1450)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lphaLcPeriod"/>
            </a:pPr>
            <a:r>
              <a:rPr lang="en" sz="2100">
                <a:solidFill>
                  <a:schemeClr val="dk1"/>
                </a:solidFill>
              </a:rPr>
              <a:t>Drug and medical device prices</a:t>
            </a:r>
            <a:br>
              <a:rPr lang="en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>
                <a:solidFill>
                  <a:schemeClr val="dk1"/>
                </a:solidFill>
              </a:rPr>
              <a:t>Lowering administrative costs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lphaLcPeriod"/>
            </a:pPr>
            <a:r>
              <a:rPr lang="en" sz="2100">
                <a:solidFill>
                  <a:schemeClr val="dk1"/>
                </a:solidFill>
              </a:rPr>
              <a:t>Provider administration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lphaLcPeriod"/>
            </a:pPr>
            <a:r>
              <a:rPr lang="en" sz="2100">
                <a:solidFill>
                  <a:schemeClr val="dk1"/>
                </a:solidFill>
              </a:rPr>
              <a:t>Insurance administration (and eliminating profits)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9"/>
          <p:cNvSpPr txBox="1"/>
          <p:nvPr>
            <p:ph idx="1" type="subTitle"/>
          </p:nvPr>
        </p:nvSpPr>
        <p:spPr>
          <a:xfrm>
            <a:off x="107593" y="3839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(1/3) Savings by eliminating unnecessary spending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169" name="Google Shape;169;p29"/>
          <p:cNvSpPr txBox="1"/>
          <p:nvPr>
            <p:ph idx="4294967295" type="body"/>
          </p:nvPr>
        </p:nvSpPr>
        <p:spPr>
          <a:xfrm>
            <a:off x="107600" y="761175"/>
            <a:ext cx="89667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Price adjustments</a:t>
            </a:r>
            <a:endParaRPr b="1" sz="2100">
              <a:solidFill>
                <a:schemeClr val="dk1"/>
              </a:solidFill>
            </a:endParaRPr>
          </a:p>
          <a:p>
            <a:pPr indent="-351948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0">
                <a:solidFill>
                  <a:schemeClr val="dk1"/>
                </a:solidFill>
              </a:rPr>
              <a:t>Currently, different insurers pay different prices for medical services and products</a:t>
            </a:r>
            <a:br>
              <a:rPr lang="en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0">
                <a:solidFill>
                  <a:schemeClr val="dk1"/>
                </a:solidFill>
              </a:rPr>
              <a:t>For example, private health insurance currently pays about 267% of Medicare prices to hospitals, and Medicaid pays about 74% of Medicare prices to hospitals (on average).</a:t>
            </a:r>
            <a:br>
              <a:rPr lang="en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0">
                <a:solidFill>
                  <a:schemeClr val="dk1"/>
                </a:solidFill>
              </a:rPr>
              <a:t>Medicaid is cheaper than Medicare, which is cheaper than commercial insurers</a:t>
            </a:r>
            <a:endParaRPr sz="2100">
              <a:solidFill>
                <a:schemeClr val="dk1"/>
              </a:solidFill>
            </a:endParaRPr>
          </a:p>
          <a:p>
            <a:pPr indent="-351948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100">
                <a:solidFill>
                  <a:schemeClr val="dk1"/>
                </a:solidFill>
              </a:rPr>
              <a:t>But Medicaid (and to a lesser degree Medicare) currently underpays hospitals and providers, which will be corrected under single-payer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0"/>
          <p:cNvSpPr txBox="1"/>
          <p:nvPr>
            <p:ph idx="1" type="subTitle"/>
          </p:nvPr>
        </p:nvSpPr>
        <p:spPr>
          <a:xfrm>
            <a:off x="107593" y="3839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(1/3) Savings by eliminating unnecessary spending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176" name="Google Shape;176;p30"/>
          <p:cNvSpPr txBox="1"/>
          <p:nvPr>
            <p:ph idx="4294967295" type="body"/>
          </p:nvPr>
        </p:nvSpPr>
        <p:spPr>
          <a:xfrm>
            <a:off x="107600" y="761175"/>
            <a:ext cx="89667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Lowering physician prices</a:t>
            </a:r>
            <a:endParaRPr b="1" sz="2100">
              <a:solidFill>
                <a:schemeClr val="dk1"/>
              </a:solidFill>
            </a:endParaRPr>
          </a:p>
          <a:p>
            <a:pPr indent="-331946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0">
                <a:solidFill>
                  <a:schemeClr val="dk1"/>
                </a:solidFill>
              </a:rPr>
              <a:t>Using a 2020 KFF estimate, we assume private health insurance (PHI) prices for physician &amp; clinical services are 143% of Medicare prices</a:t>
            </a:r>
            <a:br>
              <a:rPr lang="en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-33194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0">
                <a:solidFill>
                  <a:schemeClr val="dk1"/>
                </a:solidFill>
              </a:rPr>
              <a:t>Reducing PHI prices for hospital care to 110% of Medicare prices saves </a:t>
            </a:r>
            <a:r>
              <a:rPr lang="en" sz="2100">
                <a:solidFill>
                  <a:schemeClr val="dk1"/>
                </a:solidFill>
                <a:highlight>
                  <a:srgbClr val="D9EAD3"/>
                </a:highlight>
              </a:rPr>
              <a:t>$5.36 billion</a:t>
            </a:r>
            <a:br>
              <a:rPr lang="en" sz="2100">
                <a:solidFill>
                  <a:schemeClr val="dk1"/>
                </a:solidFill>
                <a:highlight>
                  <a:srgbClr val="D9EAD3"/>
                </a:highlight>
              </a:rPr>
            </a:br>
            <a:endParaRPr sz="2100">
              <a:solidFill>
                <a:schemeClr val="dk1"/>
              </a:solidFill>
              <a:highlight>
                <a:srgbClr val="D9EAD3"/>
              </a:highlight>
            </a:endParaRPr>
          </a:p>
          <a:p>
            <a:pPr indent="-33194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0">
                <a:solidFill>
                  <a:schemeClr val="dk1"/>
                </a:solidFill>
              </a:rPr>
              <a:t>Medicaid and Medicare prices will also be increased to 110% of Medicare prices. This is to ensure fair payment.</a:t>
            </a:r>
            <a:endParaRPr sz="2100">
              <a:solidFill>
                <a:schemeClr val="dk1"/>
              </a:solidFill>
              <a:highlight>
                <a:srgbClr val="D9EAD3"/>
              </a:highlight>
            </a:endParaRPr>
          </a:p>
          <a:p>
            <a:pPr indent="-331946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100">
                <a:solidFill>
                  <a:schemeClr val="dk1"/>
                </a:solidFill>
              </a:rPr>
              <a:t>This adjustment of prices will take place through negotiations conducted by the MHCT, with 110% of Medicare being the </a:t>
            </a:r>
            <a:r>
              <a:rPr i="1" lang="en" sz="2100">
                <a:solidFill>
                  <a:schemeClr val="dk1"/>
                </a:solidFill>
              </a:rPr>
              <a:t>target average rate</a:t>
            </a:r>
            <a:r>
              <a:rPr lang="en" sz="2100">
                <a:solidFill>
                  <a:schemeClr val="dk1"/>
                </a:solidFill>
              </a:rPr>
              <a:t>. Some services are currently overpriced by Medicare, and others possibly underpriced.</a:t>
            </a:r>
            <a:br>
              <a:rPr lang="en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-331946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100">
                <a:solidFill>
                  <a:schemeClr val="dk1"/>
                </a:solidFill>
              </a:rPr>
              <a:t>If the MHCT is only able to negotiate prices down to, for example, 120% of Medicare rates (a 16% reduction instead of a 23% reduction), this would be a loss of about $5 billion.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11700" y="14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on surplus of alternative Medicare price increases</a:t>
            </a:r>
            <a:endParaRPr/>
          </a:p>
        </p:txBody>
      </p:sp>
      <p:pic>
        <p:nvPicPr>
          <p:cNvPr id="182" name="Google Shape;182;p3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500" y="786730"/>
            <a:ext cx="6775000" cy="41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-5250" y="-3545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58975" y="37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Background on the Bill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167800" y="806550"/>
            <a:ext cx="85206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S.860/H.1405 </a:t>
            </a:r>
            <a:r>
              <a:rPr lang="en" sz="2100">
                <a:solidFill>
                  <a:schemeClr val="dk1"/>
                </a:solidFill>
              </a:rPr>
              <a:t>would introduce a single-payer healthcare option in Massachusetts, in which all residents of MA (and non-residents working at least 20 hours a week in the state) would by default have all necessary medical expenses paid by the state.</a:t>
            </a:r>
            <a:br>
              <a:rPr lang="en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Instead of being paid for with copays, deductibles, and premiums, medical coverage will be paid through taxation.</a:t>
            </a:r>
            <a:br>
              <a:rPr lang="en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</a:rPr>
              <a:t>The Bill would implement the </a:t>
            </a:r>
            <a:r>
              <a:rPr b="1" lang="en" sz="2100">
                <a:solidFill>
                  <a:schemeClr val="dk1"/>
                </a:solidFill>
              </a:rPr>
              <a:t>Massachusetts Health Care Trust </a:t>
            </a:r>
            <a:r>
              <a:rPr lang="en" sz="2100">
                <a:solidFill>
                  <a:schemeClr val="dk1"/>
                </a:solidFill>
              </a:rPr>
              <a:t>(hereafter MHCT or the Trust), a state-level body tasked with administering single-payer health insurance in MA and negotiating price adjustments.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2"/>
          <p:cNvSpPr txBox="1"/>
          <p:nvPr>
            <p:ph idx="1" type="subTitle"/>
          </p:nvPr>
        </p:nvSpPr>
        <p:spPr>
          <a:xfrm>
            <a:off x="107593" y="3839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(1/3) Savings by eliminating unnecessary spending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189" name="Google Shape;189;p32"/>
          <p:cNvSpPr txBox="1"/>
          <p:nvPr>
            <p:ph idx="4294967295" type="body"/>
          </p:nvPr>
        </p:nvSpPr>
        <p:spPr>
          <a:xfrm>
            <a:off x="107600" y="761175"/>
            <a:ext cx="89667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Lowering hospital prices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Using a RAND estimate from 2022 data, we assume that PHI prices for hospital care are 267% of Medicare prices</a:t>
            </a:r>
            <a:br>
              <a:rPr lang="en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Reducing PHI prices for hospital care to 110% of Medicare rates saves </a:t>
            </a:r>
            <a:r>
              <a:rPr lang="en" sz="2100">
                <a:solidFill>
                  <a:schemeClr val="dk1"/>
                </a:solidFill>
                <a:highlight>
                  <a:srgbClr val="D9EAD3"/>
                </a:highlight>
              </a:rPr>
              <a:t>$18.47 billion</a:t>
            </a:r>
            <a:endParaRPr sz="2100">
              <a:solidFill>
                <a:schemeClr val="dk1"/>
              </a:solidFill>
              <a:highlight>
                <a:srgbClr val="D9EAD3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3"/>
          <p:cNvSpPr txBox="1"/>
          <p:nvPr>
            <p:ph idx="1" type="subTitle"/>
          </p:nvPr>
        </p:nvSpPr>
        <p:spPr>
          <a:xfrm>
            <a:off x="107593" y="3839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(1/3) Savings by eliminating unnecessary spending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196" name="Google Shape;196;p33"/>
          <p:cNvSpPr txBox="1"/>
          <p:nvPr>
            <p:ph idx="4294967295" type="body"/>
          </p:nvPr>
        </p:nvSpPr>
        <p:spPr>
          <a:xfrm>
            <a:off x="107600" y="761175"/>
            <a:ext cx="89667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Lowering drug prices</a:t>
            </a:r>
            <a:endParaRPr b="1" sz="2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We assume that PHI pays Medicare part D prices for prescription drugs and durable medical products, which are 291% of Medicaid prices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Reducing PHI and part D prices for drugs to Medicaid rates saves </a:t>
            </a:r>
            <a:r>
              <a:rPr lang="en">
                <a:solidFill>
                  <a:schemeClr val="dk1"/>
                </a:solidFill>
                <a:highlight>
                  <a:srgbClr val="D9EAD3"/>
                </a:highlight>
              </a:rPr>
              <a:t>$8.34 billion</a:t>
            </a:r>
            <a:br>
              <a:rPr lang="en">
                <a:solidFill>
                  <a:schemeClr val="dk1"/>
                </a:solidFill>
                <a:highlight>
                  <a:srgbClr val="C9DAF8"/>
                </a:highlight>
              </a:rPr>
            </a:br>
            <a:endParaRPr>
              <a:solidFill>
                <a:schemeClr val="dk1"/>
              </a:solidFill>
              <a:highlight>
                <a:srgbClr val="C9DAF8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This is likely an underestimate of PHI prices, and therefore an underestimate of savings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For context, the VA pays 35% more for drugs than does Medicaid. If the state were only able to negotiate prices down to VA levels (a comparable population of 9 million, </a:t>
            </a:r>
            <a:r>
              <a:rPr i="1" lang="en">
                <a:solidFill>
                  <a:schemeClr val="dk1"/>
                </a:solidFill>
              </a:rPr>
              <a:t>vs.</a:t>
            </a:r>
            <a:r>
              <a:rPr lang="en">
                <a:solidFill>
                  <a:schemeClr val="dk1"/>
                </a:solidFill>
              </a:rPr>
              <a:t> the MA population of 7 million), savings would be $6.83 billion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139200" y="71825"/>
            <a:ext cx="886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on surplus of alternative drug price reduction schemes</a:t>
            </a:r>
            <a:endParaRPr/>
          </a:p>
        </p:txBody>
      </p:sp>
      <p:pic>
        <p:nvPicPr>
          <p:cNvPr id="202" name="Google Shape;202;p3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650" y="644525"/>
            <a:ext cx="7118350" cy="438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5"/>
          <p:cNvSpPr txBox="1"/>
          <p:nvPr>
            <p:ph idx="1" type="subTitle"/>
          </p:nvPr>
        </p:nvSpPr>
        <p:spPr>
          <a:xfrm>
            <a:off x="107593" y="3839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(1/3) Savings by eliminating unnecessary spending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209" name="Google Shape;209;p35"/>
          <p:cNvSpPr txBox="1"/>
          <p:nvPr>
            <p:ph idx="4294967295" type="body"/>
          </p:nvPr>
        </p:nvSpPr>
        <p:spPr>
          <a:xfrm>
            <a:off x="107600" y="761175"/>
            <a:ext cx="89667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Reducing provider administration costs</a:t>
            </a:r>
            <a:endParaRPr b="1" sz="2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We assume that provider administrative costs can be reduced to Canadian levels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We use two different sources that give different estimates of provider administration costs per spending category, but when compared to the Canadian rates both yield about </a:t>
            </a:r>
            <a:r>
              <a:rPr lang="en">
                <a:solidFill>
                  <a:schemeClr val="dk1"/>
                </a:solidFill>
                <a:highlight>
                  <a:srgbClr val="D9EAD3"/>
                </a:highlight>
              </a:rPr>
              <a:t>$16 billion</a:t>
            </a:r>
            <a:r>
              <a:rPr lang="en">
                <a:solidFill>
                  <a:schemeClr val="dk1"/>
                </a:solidFill>
              </a:rPr>
              <a:t> in savings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6"/>
          <p:cNvSpPr txBox="1"/>
          <p:nvPr>
            <p:ph idx="1" type="subTitle"/>
          </p:nvPr>
        </p:nvSpPr>
        <p:spPr>
          <a:xfrm>
            <a:off x="107593" y="3839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(1/3) Savings by eliminating unnecessary spending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216" name="Google Shape;216;p36"/>
          <p:cNvSpPr txBox="1"/>
          <p:nvPr>
            <p:ph idx="4294967295" type="body"/>
          </p:nvPr>
        </p:nvSpPr>
        <p:spPr>
          <a:xfrm>
            <a:off x="107600" y="761175"/>
            <a:ext cx="89667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Reducing provider administration costs</a:t>
            </a:r>
            <a:endParaRPr b="1" sz="2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We assume that provider administrative costs can be reduced to Canadian levels.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We use two different sources that give different estimates of provider administration costs per spending category, but when compared to the Canadian rates both yield about </a:t>
            </a:r>
            <a:r>
              <a:rPr lang="en">
                <a:solidFill>
                  <a:schemeClr val="dk1"/>
                </a:solidFill>
                <a:highlight>
                  <a:srgbClr val="D9EAD3"/>
                </a:highlight>
              </a:rPr>
              <a:t>$16 billion</a:t>
            </a:r>
            <a:r>
              <a:rPr lang="en">
                <a:solidFill>
                  <a:schemeClr val="dk1"/>
                </a:solidFill>
              </a:rPr>
              <a:t> in savings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217" name="Google Shape;217;p36"/>
          <p:cNvGraphicFramePr/>
          <p:nvPr/>
        </p:nvGraphicFramePr>
        <p:xfrm>
          <a:off x="220825" y="3022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{6496EAA4-E638-4D67-B1CF-8FE61DBF7DAD}</a:tableStyleId>
              </a:tblPr>
              <a:tblGrid>
                <a:gridCol w="3480425"/>
                <a:gridCol w="2011000"/>
                <a:gridCol w="1948975"/>
                <a:gridCol w="1261925"/>
              </a:tblGrid>
              <a:tr h="272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Category of spending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Admin costs (estimate #1)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Admin costs (estimate #2)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Canadian rates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Hospital Care ($)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26.6%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21.0%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13.1%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Physician &amp; Clinical Services ($)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21.8%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27.0%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17.8%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Other Professional Services ($)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32.0%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32.0%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14.3%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Dental Services ($)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32.0%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32.0%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14.3%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Home Health Care ($)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39.6%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32.0%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13.0%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Nursing Home Care ($)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26.7%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32.0%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16.4%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Other Health, Residential, and Personal Care ($)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32.0%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32.0%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14.3%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7"/>
          <p:cNvSpPr txBox="1"/>
          <p:nvPr>
            <p:ph idx="1" type="subTitle"/>
          </p:nvPr>
        </p:nvSpPr>
        <p:spPr>
          <a:xfrm>
            <a:off x="107593" y="3839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(1/3) Savings by eliminating unnecessary spending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224" name="Google Shape;224;p37"/>
          <p:cNvSpPr txBox="1"/>
          <p:nvPr>
            <p:ph idx="4294967295" type="body"/>
          </p:nvPr>
        </p:nvSpPr>
        <p:spPr>
          <a:xfrm>
            <a:off x="107600" y="761175"/>
            <a:ext cx="89667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Reducing insurance administration costs and eliminating profits</a:t>
            </a:r>
            <a:endParaRPr b="1" sz="2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We project that in MA in 2026, 11% of private insurance company expenditure will be on non-coverage expenses (i.e., administration and profits)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Assuming the MA single-payer system can operate with the same medical loss ratio as traditional Medicare (98%), we can reduce administrative rates to 2%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This would yield </a:t>
            </a:r>
            <a:r>
              <a:rPr lang="en">
                <a:solidFill>
                  <a:schemeClr val="dk1"/>
                </a:solidFill>
                <a:highlight>
                  <a:srgbClr val="D9EAD3"/>
                </a:highlight>
              </a:rPr>
              <a:t>$10.65 billion</a:t>
            </a:r>
            <a:r>
              <a:rPr lang="en">
                <a:solidFill>
                  <a:schemeClr val="dk1"/>
                </a:solidFill>
              </a:rPr>
              <a:t> in savings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8"/>
          <p:cNvSpPr txBox="1"/>
          <p:nvPr>
            <p:ph idx="1" type="subTitle"/>
          </p:nvPr>
        </p:nvSpPr>
        <p:spPr>
          <a:xfrm>
            <a:off x="-345450" y="121575"/>
            <a:ext cx="9494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2400">
                <a:solidFill>
                  <a:schemeClr val="lt1"/>
                </a:solidFill>
              </a:rPr>
              <a:t>(2/3) Costs of expanding coverage and ensuring fair prices</a:t>
            </a:r>
            <a:endParaRPr b="1"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9"/>
          <p:cNvSpPr txBox="1"/>
          <p:nvPr>
            <p:ph idx="1" type="subTitle"/>
          </p:nvPr>
        </p:nvSpPr>
        <p:spPr>
          <a:xfrm>
            <a:off x="-345450" y="121575"/>
            <a:ext cx="9494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2400">
                <a:solidFill>
                  <a:schemeClr val="lt1"/>
                </a:solidFill>
              </a:rPr>
              <a:t>(2/3) Costs of expanding coverage and ensuring fair prices</a:t>
            </a:r>
            <a:endParaRPr b="1" sz="2100">
              <a:solidFill>
                <a:schemeClr val="lt1"/>
              </a:solidFill>
            </a:endParaRPr>
          </a:p>
        </p:txBody>
      </p:sp>
      <p:sp>
        <p:nvSpPr>
          <p:cNvPr id="237" name="Google Shape;237;p39"/>
          <p:cNvSpPr txBox="1"/>
          <p:nvPr>
            <p:ph idx="4294967295" type="body"/>
          </p:nvPr>
        </p:nvSpPr>
        <p:spPr>
          <a:xfrm>
            <a:off x="107600" y="761175"/>
            <a:ext cx="89667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These costs come from two main areas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>
                <a:solidFill>
                  <a:schemeClr val="dk1"/>
                </a:solidFill>
              </a:rPr>
              <a:t>Expanding coverage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lphaLcPeriod"/>
            </a:pPr>
            <a:r>
              <a:rPr lang="en" sz="2100">
                <a:solidFill>
                  <a:schemeClr val="dk1"/>
                </a:solidFill>
              </a:rPr>
              <a:t>To uninsured individuals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lphaLcPeriod"/>
            </a:pPr>
            <a:r>
              <a:rPr lang="en" sz="2100">
                <a:solidFill>
                  <a:schemeClr val="dk1"/>
                </a:solidFill>
              </a:rPr>
              <a:t>Improving coverage for underinsured individuals</a:t>
            </a:r>
            <a:br>
              <a:rPr lang="en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>
                <a:solidFill>
                  <a:schemeClr val="dk1"/>
                </a:solidFill>
              </a:rPr>
              <a:t>Increasing Medicare and Medicaid prices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lphaLcPeriod"/>
            </a:pPr>
            <a:r>
              <a:rPr lang="en" sz="2100">
                <a:solidFill>
                  <a:schemeClr val="dk1"/>
                </a:solidFill>
              </a:rPr>
              <a:t>Both will be increased to 110% of Medicare prices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0"/>
          <p:cNvSpPr txBox="1"/>
          <p:nvPr>
            <p:ph idx="1" type="subTitle"/>
          </p:nvPr>
        </p:nvSpPr>
        <p:spPr>
          <a:xfrm>
            <a:off x="-345450" y="121575"/>
            <a:ext cx="9494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2400">
                <a:solidFill>
                  <a:schemeClr val="lt1"/>
                </a:solidFill>
              </a:rPr>
              <a:t>(2/3) Costs of expanding coverage and ensuring fair prices</a:t>
            </a:r>
            <a:endParaRPr b="1" sz="2100">
              <a:solidFill>
                <a:schemeClr val="lt1"/>
              </a:solidFill>
            </a:endParaRPr>
          </a:p>
        </p:txBody>
      </p:sp>
      <p:sp>
        <p:nvSpPr>
          <p:cNvPr id="244" name="Google Shape;244;p40"/>
          <p:cNvSpPr txBox="1"/>
          <p:nvPr>
            <p:ph idx="4294967295" type="body"/>
          </p:nvPr>
        </p:nvSpPr>
        <p:spPr>
          <a:xfrm>
            <a:off x="107600" y="761175"/>
            <a:ext cx="89667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Expanding coverage to the uninsured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Expanding coverage to the uninsured population will cost </a:t>
            </a:r>
            <a:r>
              <a:rPr lang="en" sz="2100">
                <a:solidFill>
                  <a:schemeClr val="dk1"/>
                </a:solidFill>
                <a:highlight>
                  <a:srgbClr val="F4CCCC"/>
                </a:highlight>
              </a:rPr>
              <a:t>$2.05 billion</a:t>
            </a:r>
            <a:br>
              <a:rPr lang="en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The uninsured population in MA has stayed steady at ~2.7% percent since 2015, and we assume it will stay that way</a:t>
            </a:r>
            <a:br>
              <a:rPr lang="en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We assume that the uninsured currently spend on healthcare about 22% of what the insured spend, and that (since they tend to be healthier/younger) they will spend 80% of the currently insured once they are insured</a:t>
            </a:r>
            <a:br>
              <a:rPr lang="en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1"/>
          <p:cNvSpPr txBox="1"/>
          <p:nvPr>
            <p:ph idx="1" type="subTitle"/>
          </p:nvPr>
        </p:nvSpPr>
        <p:spPr>
          <a:xfrm>
            <a:off x="-345450" y="121575"/>
            <a:ext cx="9494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2400">
                <a:solidFill>
                  <a:schemeClr val="lt1"/>
                </a:solidFill>
              </a:rPr>
              <a:t>(2/3) Costs of expanding coverage and ensuring fair prices</a:t>
            </a:r>
            <a:endParaRPr b="1" sz="2100">
              <a:solidFill>
                <a:schemeClr val="lt1"/>
              </a:solidFill>
            </a:endParaRPr>
          </a:p>
        </p:txBody>
      </p:sp>
      <p:sp>
        <p:nvSpPr>
          <p:cNvPr id="251" name="Google Shape;251;p41"/>
          <p:cNvSpPr txBox="1"/>
          <p:nvPr>
            <p:ph idx="4294967295" type="body"/>
          </p:nvPr>
        </p:nvSpPr>
        <p:spPr>
          <a:xfrm>
            <a:off x="107600" y="761175"/>
            <a:ext cx="89667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Expanding coverage to the underinsured</a:t>
            </a:r>
            <a:endParaRPr b="1" sz="2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Expanding full coverage to the underinsured will cost </a:t>
            </a:r>
            <a:r>
              <a:rPr lang="en">
                <a:solidFill>
                  <a:schemeClr val="dk1"/>
                </a:solidFill>
                <a:highlight>
                  <a:srgbClr val="F4CCCC"/>
                </a:highlight>
              </a:rPr>
              <a:t>$10.22 billion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What does it mean to be underinsured?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We use a measurement called </a:t>
            </a:r>
            <a:r>
              <a:rPr i="1" lang="en">
                <a:solidFill>
                  <a:schemeClr val="dk1"/>
                </a:solidFill>
              </a:rPr>
              <a:t>actuarial value</a:t>
            </a:r>
            <a:r>
              <a:rPr lang="en">
                <a:solidFill>
                  <a:schemeClr val="dk1"/>
                </a:solidFill>
              </a:rPr>
              <a:t>, which is the percentage of healthcare costs that an insurance plan covers. We estimate the current average actuarial value in MA to be 85.8%.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The MHCT would offer an actuarial value of 96%, meaning that the 4% of healthcare costs that go to unnecessary medical treatments and small out-of-pocket purchases (like aspirin) would not be covered.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Increasing coverage also </a:t>
            </a:r>
            <a:r>
              <a:rPr i="1" lang="en">
                <a:solidFill>
                  <a:schemeClr val="dk1"/>
                </a:solidFill>
              </a:rPr>
              <a:t>induces demand</a:t>
            </a:r>
            <a:r>
              <a:rPr lang="en">
                <a:solidFill>
                  <a:schemeClr val="dk1"/>
                </a:solidFill>
              </a:rPr>
              <a:t>. W</a:t>
            </a:r>
            <a:r>
              <a:rPr lang="en" sz="1400">
                <a:solidFill>
                  <a:schemeClr val="dk1"/>
                </a:solidFill>
              </a:rPr>
              <a:t>e estimate that increasing actuarial value from 85.8% to 96% will increase utilization by 7.6%.</a:t>
            </a:r>
            <a:endParaRPr sz="1400"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We estimate the relationship between actuarial value and induced demand using work done for the ACA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-5250" y="-3545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type="title"/>
          </p:nvPr>
        </p:nvSpPr>
        <p:spPr>
          <a:xfrm>
            <a:off x="58975" y="37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Why is single payer necessary?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313" y="841075"/>
            <a:ext cx="6773926" cy="41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2" title="Screen Shot 2026-03-02 at 8.34.4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6287" y="750850"/>
            <a:ext cx="3711224" cy="439264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2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2"/>
          <p:cNvSpPr txBox="1"/>
          <p:nvPr>
            <p:ph idx="1" type="subTitle"/>
          </p:nvPr>
        </p:nvSpPr>
        <p:spPr>
          <a:xfrm>
            <a:off x="-345450" y="121575"/>
            <a:ext cx="9494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2400">
                <a:solidFill>
                  <a:schemeClr val="lt1"/>
                </a:solidFill>
              </a:rPr>
              <a:t>(2/3) Costs of expanding coverage and ensuring fair prices</a:t>
            </a:r>
            <a:endParaRPr b="1"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" name="Google Shape;263;p43"/>
          <p:cNvGraphicFramePr/>
          <p:nvPr/>
        </p:nvGraphicFramePr>
        <p:xfrm>
          <a:off x="904875" y="1727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{6496EAA4-E638-4D67-B1CF-8FE61DBF7DAD}</a:tableStyleId>
              </a:tblPr>
              <a:tblGrid>
                <a:gridCol w="1714500"/>
                <a:gridCol w="2457450"/>
                <a:gridCol w="2095500"/>
                <a:gridCol w="1066800"/>
              </a:tblGrid>
              <a:tr h="333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Coverage type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Actuarial value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Proportion of population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Weighted AV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Employer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84.20%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52.2%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44.0%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Nongroup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70.00%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5.5%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3.9%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Medicaid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100.00%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25.6%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25.6%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Medicare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83.70%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14.3%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12.0%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Military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90.00%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0.4%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0.4%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Uninsured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0.00%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1.9%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0.0%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Total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85.8%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4" name="Google Shape;264;p43"/>
          <p:cNvSpPr txBox="1"/>
          <p:nvPr/>
        </p:nvSpPr>
        <p:spPr>
          <a:xfrm>
            <a:off x="1415850" y="1266275"/>
            <a:ext cx="631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Estimation of average actuarial value in Massachusetts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65" name="Google Shape;265;p43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3"/>
          <p:cNvSpPr txBox="1"/>
          <p:nvPr>
            <p:ph idx="4294967295" type="subTitle"/>
          </p:nvPr>
        </p:nvSpPr>
        <p:spPr>
          <a:xfrm>
            <a:off x="-164021" y="121575"/>
            <a:ext cx="9494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b="1" lang="en" sz="2400">
                <a:solidFill>
                  <a:schemeClr val="lt1"/>
                </a:solidFill>
              </a:rPr>
              <a:t>(2/3) Costs of expanding coverage and ensuring fair prices</a:t>
            </a:r>
            <a:endParaRPr b="1"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4"/>
          <p:cNvSpPr txBox="1"/>
          <p:nvPr>
            <p:ph idx="1" type="subTitle"/>
          </p:nvPr>
        </p:nvSpPr>
        <p:spPr>
          <a:xfrm>
            <a:off x="-345450" y="121575"/>
            <a:ext cx="9494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2400">
                <a:solidFill>
                  <a:schemeClr val="lt1"/>
                </a:solidFill>
              </a:rPr>
              <a:t>(2/3) Costs of expanding coverage and ensuring fair prices</a:t>
            </a:r>
            <a:endParaRPr b="1" sz="2100">
              <a:solidFill>
                <a:schemeClr val="lt1"/>
              </a:solidFill>
            </a:endParaRPr>
          </a:p>
        </p:txBody>
      </p:sp>
      <p:sp>
        <p:nvSpPr>
          <p:cNvPr id="273" name="Google Shape;273;p44"/>
          <p:cNvSpPr txBox="1"/>
          <p:nvPr>
            <p:ph idx="4294967295" type="body"/>
          </p:nvPr>
        </p:nvSpPr>
        <p:spPr>
          <a:xfrm>
            <a:off x="88650" y="718200"/>
            <a:ext cx="89667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</a:rPr>
              <a:t>Adjusting Medicare and Medicaid prices</a:t>
            </a:r>
            <a:endParaRPr b="1" sz="19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We assume that the Commonwealth can negotiate hospital and physician prices to, on average, 110% of Medicare levels</a:t>
            </a:r>
            <a:br>
              <a:rPr lang="en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We also raise Medicaid prices, which reportedly underpay hospitals and physicians, to 110% of Medicare levels, which costs </a:t>
            </a:r>
            <a:r>
              <a:rPr lang="en" sz="1600">
                <a:solidFill>
                  <a:schemeClr val="dk1"/>
                </a:solidFill>
                <a:highlight>
                  <a:srgbClr val="F4CCCC"/>
                </a:highlight>
              </a:rPr>
              <a:t>$10.9 billion</a:t>
            </a:r>
            <a:br>
              <a:rPr lang="en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Not considering Medicaid increases or the loss of reduction in PHI prices, the increase in Medicare prices by 10% otherwise costs </a:t>
            </a:r>
            <a:r>
              <a:rPr lang="en" sz="1600">
                <a:solidFill>
                  <a:schemeClr val="dk1"/>
                </a:solidFill>
                <a:highlight>
                  <a:srgbClr val="F4CCCC"/>
                </a:highlight>
              </a:rPr>
              <a:t>$1.9 billion</a:t>
            </a:r>
            <a:br>
              <a:rPr lang="en" sz="1600">
                <a:solidFill>
                  <a:schemeClr val="dk1"/>
                </a:solidFill>
                <a:highlight>
                  <a:srgbClr val="F4CCCC"/>
                </a:highlight>
              </a:rPr>
            </a:br>
            <a:endParaRPr sz="1600">
              <a:solidFill>
                <a:schemeClr val="dk1"/>
              </a:solidFill>
              <a:highlight>
                <a:srgbClr val="F4CCCC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Note that community health centers and other providers that rely most heavily on Medicare/Medicaid and least heavily on private health insurance benefit from this arrangement, since private prices are decreased and Medicare/Medicaid prices increased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en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5"/>
          <p:cNvSpPr txBox="1"/>
          <p:nvPr>
            <p:ph idx="1" type="subTitle"/>
          </p:nvPr>
        </p:nvSpPr>
        <p:spPr>
          <a:xfrm>
            <a:off x="107600" y="142475"/>
            <a:ext cx="8804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2400">
                <a:solidFill>
                  <a:schemeClr val="lt1"/>
                </a:solidFill>
              </a:rPr>
              <a:t>How will price adjustments impact hospitals/providers?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280" name="Google Shape;280;p45"/>
          <p:cNvSpPr txBox="1"/>
          <p:nvPr>
            <p:ph idx="4294967295" type="body"/>
          </p:nvPr>
        </p:nvSpPr>
        <p:spPr>
          <a:xfrm>
            <a:off x="107600" y="761175"/>
            <a:ext cx="89667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So, physicians and hospitals and other institutions providing health care will on aggregate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Lose $18.47 billion + $5.36 billion = </a:t>
            </a:r>
            <a:r>
              <a:rPr lang="en" sz="1900">
                <a:solidFill>
                  <a:schemeClr val="dk1"/>
                </a:solidFill>
                <a:highlight>
                  <a:srgbClr val="F4CCCC"/>
                </a:highlight>
              </a:rPr>
              <a:t>$23.83 billion</a:t>
            </a:r>
            <a:r>
              <a:rPr lang="en" sz="1900">
                <a:solidFill>
                  <a:schemeClr val="dk1"/>
                </a:solidFill>
              </a:rPr>
              <a:t> due to PHI price reductions</a:t>
            </a:r>
            <a:br>
              <a:rPr lang="en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Gain $10.9 billion + $1.9 billion = </a:t>
            </a:r>
            <a:r>
              <a:rPr lang="en" sz="1900">
                <a:solidFill>
                  <a:schemeClr val="dk1"/>
                </a:solidFill>
                <a:highlight>
                  <a:srgbClr val="D9EAD3"/>
                </a:highlight>
              </a:rPr>
              <a:t>$12.8 billion</a:t>
            </a:r>
            <a:r>
              <a:rPr lang="en" sz="1900">
                <a:solidFill>
                  <a:schemeClr val="dk1"/>
                </a:solidFill>
              </a:rPr>
              <a:t> due to Medicare and Medicaid price increases</a:t>
            </a:r>
            <a:br>
              <a:rPr lang="en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Gain </a:t>
            </a:r>
            <a:r>
              <a:rPr lang="en" sz="1900">
                <a:solidFill>
                  <a:schemeClr val="dk1"/>
                </a:solidFill>
                <a:highlight>
                  <a:srgbClr val="D9EAD3"/>
                </a:highlight>
              </a:rPr>
              <a:t>$14.35 billion</a:t>
            </a:r>
            <a:r>
              <a:rPr lang="en" sz="1900">
                <a:solidFill>
                  <a:schemeClr val="dk1"/>
                </a:solidFill>
              </a:rPr>
              <a:t> from reducing provider administration costs</a:t>
            </a:r>
            <a:br>
              <a:rPr lang="en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On aggregate, </a:t>
            </a:r>
            <a:r>
              <a:rPr lang="en" sz="1900">
                <a:solidFill>
                  <a:schemeClr val="dk1"/>
                </a:solidFill>
              </a:rPr>
              <a:t>$12.8 billion + $14.35 billion - </a:t>
            </a:r>
            <a:r>
              <a:rPr lang="en" sz="1900">
                <a:solidFill>
                  <a:schemeClr val="dk1"/>
                </a:solidFill>
              </a:rPr>
              <a:t>$23.83 billion = </a:t>
            </a:r>
            <a:r>
              <a:rPr lang="en" sz="1900">
                <a:solidFill>
                  <a:schemeClr val="dk1"/>
                </a:solidFill>
                <a:highlight>
                  <a:srgbClr val="D9EAD3"/>
                </a:highlight>
              </a:rPr>
              <a:t>$3.32 billion</a:t>
            </a:r>
            <a:r>
              <a:rPr lang="en" sz="1900">
                <a:solidFill>
                  <a:schemeClr val="dk1"/>
                </a:solidFill>
              </a:rPr>
              <a:t> in additional revenue will go to hospitals/health centers and physicians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/>
          <p:nvPr>
            <p:ph idx="4294967295" type="body"/>
          </p:nvPr>
        </p:nvSpPr>
        <p:spPr>
          <a:xfrm>
            <a:off x="88650" y="718200"/>
            <a:ext cx="89667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</a:rPr>
              <a:t>But, that is on aggregate. Not every provider will be impacted equally.</a:t>
            </a:r>
            <a:endParaRPr b="1" sz="19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</a:t>
            </a:r>
            <a:r>
              <a:rPr lang="en" sz="1600">
                <a:solidFill>
                  <a:schemeClr val="dk1"/>
                </a:solidFill>
              </a:rPr>
              <a:t>ommunity health centers and other providers that rely most heavily on Medicare/Medicaid and least heavily on private health insurance benefit from this arrangement, since private prices are decreased and Medicare/Medicaid prices increased</a:t>
            </a:r>
            <a:br>
              <a:rPr lang="en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Changes in health center/hospital revenue depend primarily on payer mix, and the degree to which the state is able to streamline provider administration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Time otherwise spent on administration can be put towards medical care, meeting the new induced demand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en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286" name="Google Shape;286;p46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6"/>
          <p:cNvSpPr txBox="1"/>
          <p:nvPr>
            <p:ph idx="1" type="subTitle"/>
          </p:nvPr>
        </p:nvSpPr>
        <p:spPr>
          <a:xfrm>
            <a:off x="107600" y="142475"/>
            <a:ext cx="8804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2400">
                <a:solidFill>
                  <a:schemeClr val="lt1"/>
                </a:solidFill>
              </a:rPr>
              <a:t>How will price adjustments impact hospitals/providers?</a:t>
            </a:r>
            <a:endParaRPr b="1" sz="2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142" y="933035"/>
            <a:ext cx="6425399" cy="397381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7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7"/>
          <p:cNvSpPr/>
          <p:nvPr/>
        </p:nvSpPr>
        <p:spPr>
          <a:xfrm>
            <a:off x="7170225" y="3862850"/>
            <a:ext cx="102900" cy="324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7"/>
          <p:cNvSpPr txBox="1"/>
          <p:nvPr/>
        </p:nvSpPr>
        <p:spPr>
          <a:xfrm>
            <a:off x="7233999" y="3694916"/>
            <a:ext cx="1720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+13.5% savings from reducing provider administration costs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96" name="Google Shape;296;p47"/>
          <p:cNvSpPr txBox="1"/>
          <p:nvPr/>
        </p:nvSpPr>
        <p:spPr>
          <a:xfrm>
            <a:off x="7044100" y="1114500"/>
            <a:ext cx="191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100% Medicaid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97" name="Google Shape;297;p47"/>
          <p:cNvSpPr txBox="1"/>
          <p:nvPr/>
        </p:nvSpPr>
        <p:spPr>
          <a:xfrm>
            <a:off x="7044100" y="854725"/>
            <a:ext cx="195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Mix between public payers</a:t>
            </a:r>
            <a:endParaRPr b="1" sz="500">
              <a:solidFill>
                <a:schemeClr val="dk1"/>
              </a:solidFill>
            </a:endParaRPr>
          </a:p>
        </p:txBody>
      </p:sp>
      <p:sp>
        <p:nvSpPr>
          <p:cNvPr id="298" name="Google Shape;298;p47"/>
          <p:cNvSpPr txBox="1"/>
          <p:nvPr/>
        </p:nvSpPr>
        <p:spPr>
          <a:xfrm>
            <a:off x="7067810" y="1360550"/>
            <a:ext cx="191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75</a:t>
            </a:r>
            <a:r>
              <a:rPr lang="en" sz="1000">
                <a:solidFill>
                  <a:schemeClr val="dk1"/>
                </a:solidFill>
              </a:rPr>
              <a:t>%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99" name="Google Shape;299;p47"/>
          <p:cNvSpPr txBox="1"/>
          <p:nvPr/>
        </p:nvSpPr>
        <p:spPr>
          <a:xfrm>
            <a:off x="7059906" y="1584065"/>
            <a:ext cx="191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50%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00" name="Google Shape;300;p47"/>
          <p:cNvSpPr txBox="1"/>
          <p:nvPr/>
        </p:nvSpPr>
        <p:spPr>
          <a:xfrm>
            <a:off x="7052012" y="1819959"/>
            <a:ext cx="191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25</a:t>
            </a:r>
            <a:r>
              <a:rPr lang="en" sz="1000">
                <a:solidFill>
                  <a:schemeClr val="dk1"/>
                </a:solidFill>
              </a:rPr>
              <a:t>%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01" name="Google Shape;301;p47"/>
          <p:cNvSpPr txBox="1"/>
          <p:nvPr/>
        </p:nvSpPr>
        <p:spPr>
          <a:xfrm>
            <a:off x="7052006" y="2053659"/>
            <a:ext cx="191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0</a:t>
            </a:r>
            <a:r>
              <a:rPr lang="en" sz="1000">
                <a:solidFill>
                  <a:schemeClr val="dk1"/>
                </a:solidFill>
              </a:rPr>
              <a:t>%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02" name="Google Shape;302;p47"/>
          <p:cNvSpPr txBox="1"/>
          <p:nvPr/>
        </p:nvSpPr>
        <p:spPr>
          <a:xfrm>
            <a:off x="5178775" y="2965050"/>
            <a:ext cx="1720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Vertical lines indicate payer mix required to break even given Medicare-to-Medicaid ratio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03" name="Google Shape;303;p47"/>
          <p:cNvSpPr/>
          <p:nvPr/>
        </p:nvSpPr>
        <p:spPr>
          <a:xfrm>
            <a:off x="5396900" y="2120991"/>
            <a:ext cx="102900" cy="101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7"/>
          <p:cNvSpPr txBox="1"/>
          <p:nvPr/>
        </p:nvSpPr>
        <p:spPr>
          <a:xfrm>
            <a:off x="5438800" y="2002350"/>
            <a:ext cx="64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0000"/>
                </a:solidFill>
              </a:rPr>
              <a:t>FQHCs</a:t>
            </a:r>
            <a:endParaRPr b="1" sz="1000">
              <a:solidFill>
                <a:srgbClr val="FF0000"/>
              </a:solidFill>
            </a:endParaRPr>
          </a:p>
        </p:txBody>
      </p:sp>
      <p:sp>
        <p:nvSpPr>
          <p:cNvPr id="305" name="Google Shape;305;p47"/>
          <p:cNvSpPr/>
          <p:nvPr/>
        </p:nvSpPr>
        <p:spPr>
          <a:xfrm>
            <a:off x="4356385" y="2784031"/>
            <a:ext cx="102900" cy="101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7"/>
          <p:cNvSpPr/>
          <p:nvPr/>
        </p:nvSpPr>
        <p:spPr>
          <a:xfrm>
            <a:off x="4825550" y="2625891"/>
            <a:ext cx="102900" cy="101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7"/>
          <p:cNvSpPr txBox="1"/>
          <p:nvPr/>
        </p:nvSpPr>
        <p:spPr>
          <a:xfrm>
            <a:off x="4852400" y="2507250"/>
            <a:ext cx="64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0000"/>
                </a:solidFill>
              </a:rPr>
              <a:t>BIDMC</a:t>
            </a:r>
            <a:endParaRPr b="1" sz="1000">
              <a:solidFill>
                <a:srgbClr val="FF0000"/>
              </a:solidFill>
            </a:endParaRPr>
          </a:p>
        </p:txBody>
      </p:sp>
      <p:sp>
        <p:nvSpPr>
          <p:cNvPr id="308" name="Google Shape;308;p47"/>
          <p:cNvSpPr/>
          <p:nvPr/>
        </p:nvSpPr>
        <p:spPr>
          <a:xfrm>
            <a:off x="5396900" y="2409597"/>
            <a:ext cx="102900" cy="101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7"/>
          <p:cNvSpPr txBox="1"/>
          <p:nvPr/>
        </p:nvSpPr>
        <p:spPr>
          <a:xfrm>
            <a:off x="5430778" y="2287499"/>
            <a:ext cx="64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0000"/>
                </a:solidFill>
              </a:rPr>
              <a:t>BSMC</a:t>
            </a:r>
            <a:endParaRPr b="1" sz="1000">
              <a:solidFill>
                <a:srgbClr val="FF0000"/>
              </a:solidFill>
            </a:endParaRPr>
          </a:p>
        </p:txBody>
      </p:sp>
      <p:sp>
        <p:nvSpPr>
          <p:cNvPr id="310" name="Google Shape;310;p47"/>
          <p:cNvSpPr txBox="1"/>
          <p:nvPr>
            <p:ph idx="1" type="subTitle"/>
          </p:nvPr>
        </p:nvSpPr>
        <p:spPr>
          <a:xfrm>
            <a:off x="107600" y="142475"/>
            <a:ext cx="8804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2400">
                <a:solidFill>
                  <a:schemeClr val="lt1"/>
                </a:solidFill>
              </a:rPr>
              <a:t>How will price adjustments impact hospitals/providers?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311" name="Google Shape;311;p47"/>
          <p:cNvSpPr txBox="1"/>
          <p:nvPr/>
        </p:nvSpPr>
        <p:spPr>
          <a:xfrm>
            <a:off x="4381895" y="2674875"/>
            <a:ext cx="64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0000"/>
                </a:solidFill>
              </a:rPr>
              <a:t>BWH</a:t>
            </a:r>
            <a:endParaRPr b="1" sz="1000">
              <a:solidFill>
                <a:srgbClr val="FF0000"/>
              </a:solidFill>
            </a:endParaRPr>
          </a:p>
        </p:txBody>
      </p:sp>
      <p:sp>
        <p:nvSpPr>
          <p:cNvPr id="312" name="Google Shape;312;p47"/>
          <p:cNvSpPr/>
          <p:nvPr/>
        </p:nvSpPr>
        <p:spPr>
          <a:xfrm>
            <a:off x="4689525" y="2686441"/>
            <a:ext cx="102900" cy="101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7"/>
          <p:cNvSpPr txBox="1"/>
          <p:nvPr/>
        </p:nvSpPr>
        <p:spPr>
          <a:xfrm>
            <a:off x="4707220" y="2625900"/>
            <a:ext cx="64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0000"/>
                </a:solidFill>
              </a:rPr>
              <a:t>MGH</a:t>
            </a:r>
            <a:endParaRPr b="1" sz="1000">
              <a:solidFill>
                <a:srgbClr val="FF0000"/>
              </a:solidFill>
            </a:endParaRPr>
          </a:p>
        </p:txBody>
      </p:sp>
      <p:sp>
        <p:nvSpPr>
          <p:cNvPr id="314" name="Google Shape;314;p47"/>
          <p:cNvSpPr txBox="1"/>
          <p:nvPr/>
        </p:nvSpPr>
        <p:spPr>
          <a:xfrm>
            <a:off x="5321875" y="854725"/>
            <a:ext cx="157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Only non-grant </a:t>
            </a:r>
            <a:r>
              <a:rPr lang="en" sz="1000">
                <a:solidFill>
                  <a:schemeClr val="dk1"/>
                </a:solidFill>
              </a:rPr>
              <a:t>revenue</a:t>
            </a:r>
            <a:r>
              <a:rPr lang="en" sz="1000">
                <a:solidFill>
                  <a:schemeClr val="dk1"/>
                </a:solidFill>
              </a:rPr>
              <a:t> is considered for FQHCs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8"/>
          <p:cNvSpPr txBox="1"/>
          <p:nvPr>
            <p:ph type="title"/>
          </p:nvPr>
        </p:nvSpPr>
        <p:spPr>
          <a:xfrm>
            <a:off x="311700" y="14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on surplus of alternative Medicare price increases</a:t>
            </a:r>
            <a:endParaRPr/>
          </a:p>
        </p:txBody>
      </p:sp>
      <p:pic>
        <p:nvPicPr>
          <p:cNvPr id="320" name="Google Shape;320;p4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500" y="786730"/>
            <a:ext cx="6775000" cy="41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9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9"/>
          <p:cNvSpPr txBox="1"/>
          <p:nvPr>
            <p:ph idx="1" type="subTitle"/>
          </p:nvPr>
        </p:nvSpPr>
        <p:spPr>
          <a:xfrm>
            <a:off x="-345450" y="121575"/>
            <a:ext cx="9494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2400">
                <a:solidFill>
                  <a:schemeClr val="lt1"/>
                </a:solidFill>
              </a:rPr>
              <a:t>(3/3) Tax revenue </a:t>
            </a:r>
            <a:r>
              <a:rPr b="1" lang="en" sz="2400">
                <a:solidFill>
                  <a:schemeClr val="lt1"/>
                </a:solidFill>
              </a:rPr>
              <a:t>required</a:t>
            </a:r>
            <a:r>
              <a:rPr b="1" lang="en" sz="2400">
                <a:solidFill>
                  <a:schemeClr val="lt1"/>
                </a:solidFill>
              </a:rPr>
              <a:t> to fund single payer</a:t>
            </a:r>
            <a:endParaRPr b="1"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0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50"/>
          <p:cNvSpPr txBox="1"/>
          <p:nvPr>
            <p:ph idx="1" type="subTitle"/>
          </p:nvPr>
        </p:nvSpPr>
        <p:spPr>
          <a:xfrm>
            <a:off x="-345450" y="121575"/>
            <a:ext cx="9494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2400">
                <a:solidFill>
                  <a:schemeClr val="lt1"/>
                </a:solidFill>
              </a:rPr>
              <a:t>(3/3) Tax revenue required to fund single payer</a:t>
            </a:r>
            <a:endParaRPr b="1" sz="2100">
              <a:solidFill>
                <a:schemeClr val="lt1"/>
              </a:solidFill>
            </a:endParaRPr>
          </a:p>
        </p:txBody>
      </p:sp>
      <p:sp>
        <p:nvSpPr>
          <p:cNvPr id="333" name="Google Shape;333;p50"/>
          <p:cNvSpPr txBox="1"/>
          <p:nvPr/>
        </p:nvSpPr>
        <p:spPr>
          <a:xfrm>
            <a:off x="166325" y="782700"/>
            <a:ext cx="8681100" cy="44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The Trust would need to fund </a:t>
            </a:r>
            <a:r>
              <a:rPr lang="en" sz="1800">
                <a:solidFill>
                  <a:schemeClr val="dk1"/>
                </a:solidFill>
                <a:highlight>
                  <a:srgbClr val="F4CCCC"/>
                </a:highlight>
              </a:rPr>
              <a:t>$98.70 billion</a:t>
            </a:r>
            <a:r>
              <a:rPr lang="en" sz="1800">
                <a:solidFill>
                  <a:schemeClr val="dk1"/>
                </a:solidFill>
              </a:rPr>
              <a:t> in expenditures in 2026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We have </a:t>
            </a:r>
            <a:r>
              <a:rPr lang="en" sz="1800">
                <a:solidFill>
                  <a:schemeClr val="dk1"/>
                </a:solidFill>
                <a:highlight>
                  <a:srgbClr val="FFF2CC"/>
                </a:highlight>
              </a:rPr>
              <a:t>$63.09 billion</a:t>
            </a:r>
            <a:r>
              <a:rPr lang="en" sz="1800">
                <a:solidFill>
                  <a:schemeClr val="dk1"/>
                </a:solidFill>
              </a:rPr>
              <a:t> in existing revenue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Through five taxes (each with a $20,000 exemption), the Trust can raise </a:t>
            </a:r>
            <a:r>
              <a:rPr lang="en" sz="1800">
                <a:solidFill>
                  <a:schemeClr val="dk1"/>
                </a:solidFill>
                <a:highlight>
                  <a:srgbClr val="FFF2CC"/>
                </a:highlight>
              </a:rPr>
              <a:t>$46.01 billion</a:t>
            </a:r>
            <a:r>
              <a:rPr lang="en" sz="1800">
                <a:solidFill>
                  <a:schemeClr val="dk1"/>
                </a:solidFill>
              </a:rPr>
              <a:t> in new revenue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7.5% payroll tax on small employers (</a:t>
            </a:r>
            <a:r>
              <a:rPr lang="en" sz="1800">
                <a:solidFill>
                  <a:schemeClr val="dk1"/>
                </a:solidFill>
                <a:highlight>
                  <a:srgbClr val="FFF2CC"/>
                </a:highlight>
              </a:rPr>
              <a:t>$9.31 billion</a:t>
            </a:r>
            <a:r>
              <a:rPr lang="en" sz="1800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8% payroll tax on large employers (</a:t>
            </a:r>
            <a:r>
              <a:rPr lang="en" sz="1800">
                <a:solidFill>
                  <a:schemeClr val="dk1"/>
                </a:solidFill>
                <a:highlight>
                  <a:srgbClr val="FFF2CC"/>
                </a:highlight>
              </a:rPr>
              <a:t>$18.40 billion</a:t>
            </a:r>
            <a:r>
              <a:rPr lang="en" sz="1800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2.5% income tax on employees (</a:t>
            </a:r>
            <a:r>
              <a:rPr lang="en" sz="1800">
                <a:solidFill>
                  <a:schemeClr val="dk1"/>
                </a:solidFill>
                <a:highlight>
                  <a:srgbClr val="FFF2CC"/>
                </a:highlight>
              </a:rPr>
              <a:t>$7.47 billion</a:t>
            </a:r>
            <a:r>
              <a:rPr lang="en" sz="1800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10% income tax on self-employed (</a:t>
            </a:r>
            <a:r>
              <a:rPr lang="en" sz="1800">
                <a:solidFill>
                  <a:schemeClr val="dk1"/>
                </a:solidFill>
                <a:highlight>
                  <a:srgbClr val="FFF2CC"/>
                </a:highlight>
              </a:rPr>
              <a:t>$1.84 billion</a:t>
            </a:r>
            <a:r>
              <a:rPr lang="en" sz="1800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10% on non-payroll income (</a:t>
            </a:r>
            <a:r>
              <a:rPr lang="en" sz="1800">
                <a:solidFill>
                  <a:schemeClr val="dk1"/>
                </a:solidFill>
                <a:highlight>
                  <a:srgbClr val="FFF2CC"/>
                </a:highlight>
              </a:rPr>
              <a:t>$9.01 billion</a:t>
            </a:r>
            <a:r>
              <a:rPr lang="en" sz="1800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This includes capital gains, dividends, interest, and S-Corp income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This leaves the Trust with a </a:t>
            </a:r>
            <a:r>
              <a:rPr b="1" lang="en" sz="1800">
                <a:solidFill>
                  <a:schemeClr val="dk1"/>
                </a:solidFill>
              </a:rPr>
              <a:t>$10.4 billion surplus</a:t>
            </a:r>
            <a:r>
              <a:rPr lang="en" sz="1800">
                <a:solidFill>
                  <a:schemeClr val="dk1"/>
                </a:solidFill>
              </a:rPr>
              <a:t> in 2026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1"/>
          <p:cNvSpPr txBox="1"/>
          <p:nvPr>
            <p:ph type="title"/>
          </p:nvPr>
        </p:nvSpPr>
        <p:spPr>
          <a:xfrm>
            <a:off x="1297625" y="144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on surplus of alternative tax exemptions</a:t>
            </a:r>
            <a:endParaRPr/>
          </a:p>
        </p:txBody>
      </p:sp>
      <p:pic>
        <p:nvPicPr>
          <p:cNvPr id="339" name="Google Shape;339;p5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388" y="716925"/>
            <a:ext cx="7019223" cy="4320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1"/>
          <p:cNvSpPr txBox="1"/>
          <p:nvPr/>
        </p:nvSpPr>
        <p:spPr>
          <a:xfrm>
            <a:off x="2130950" y="4747200"/>
            <a:ext cx="547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2025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41" name="Google Shape;341;p51"/>
          <p:cNvSpPr txBox="1"/>
          <p:nvPr/>
        </p:nvSpPr>
        <p:spPr>
          <a:xfrm>
            <a:off x="2858750" y="4747200"/>
            <a:ext cx="547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2026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42" name="Google Shape;342;p51"/>
          <p:cNvSpPr txBox="1"/>
          <p:nvPr/>
        </p:nvSpPr>
        <p:spPr>
          <a:xfrm>
            <a:off x="3586550" y="4747200"/>
            <a:ext cx="547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2027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43" name="Google Shape;343;p51"/>
          <p:cNvSpPr txBox="1"/>
          <p:nvPr/>
        </p:nvSpPr>
        <p:spPr>
          <a:xfrm>
            <a:off x="4298100" y="4747200"/>
            <a:ext cx="547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2028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44" name="Google Shape;344;p51"/>
          <p:cNvSpPr txBox="1"/>
          <p:nvPr/>
        </p:nvSpPr>
        <p:spPr>
          <a:xfrm>
            <a:off x="5009650" y="4747200"/>
            <a:ext cx="547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2029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45" name="Google Shape;345;p51"/>
          <p:cNvSpPr txBox="1"/>
          <p:nvPr/>
        </p:nvSpPr>
        <p:spPr>
          <a:xfrm>
            <a:off x="5737450" y="4747200"/>
            <a:ext cx="547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2030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46" name="Google Shape;346;p51"/>
          <p:cNvSpPr txBox="1"/>
          <p:nvPr/>
        </p:nvSpPr>
        <p:spPr>
          <a:xfrm>
            <a:off x="6465250" y="4747200"/>
            <a:ext cx="547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2031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47" name="Google Shape;347;p51"/>
          <p:cNvSpPr txBox="1"/>
          <p:nvPr/>
        </p:nvSpPr>
        <p:spPr>
          <a:xfrm>
            <a:off x="7193050" y="4747200"/>
            <a:ext cx="547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2032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-5250" y="-3545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58975" y="37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Why is single payer necessary?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0" r="0" t="8105"/>
          <a:stretch/>
        </p:blipFill>
        <p:spPr>
          <a:xfrm>
            <a:off x="1024788" y="842977"/>
            <a:ext cx="7094424" cy="412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2"/>
          <p:cNvSpPr txBox="1"/>
          <p:nvPr>
            <p:ph type="title"/>
          </p:nvPr>
        </p:nvSpPr>
        <p:spPr>
          <a:xfrm>
            <a:off x="103375" y="803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/>
              <a:t>Existing revenue</a:t>
            </a:r>
            <a:endParaRPr b="1" sz="2120"/>
          </a:p>
        </p:txBody>
      </p:sp>
      <p:sp>
        <p:nvSpPr>
          <p:cNvPr id="353" name="Google Shape;353;p52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52"/>
          <p:cNvSpPr txBox="1"/>
          <p:nvPr>
            <p:ph idx="4294967295" type="subTitle"/>
          </p:nvPr>
        </p:nvSpPr>
        <p:spPr>
          <a:xfrm>
            <a:off x="917000" y="91325"/>
            <a:ext cx="9494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b="1" lang="en" sz="2400">
                <a:solidFill>
                  <a:schemeClr val="lt1"/>
                </a:solidFill>
              </a:rPr>
              <a:t>(3/3) Tax revenue required to fund single payer</a:t>
            </a:r>
            <a:endParaRPr b="1"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3"/>
          <p:cNvSpPr txBox="1"/>
          <p:nvPr>
            <p:ph type="title"/>
          </p:nvPr>
        </p:nvSpPr>
        <p:spPr>
          <a:xfrm>
            <a:off x="103375" y="803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/>
              <a:t>Existing revenue</a:t>
            </a:r>
            <a:endParaRPr b="1" sz="2120"/>
          </a:p>
        </p:txBody>
      </p:sp>
      <p:sp>
        <p:nvSpPr>
          <p:cNvPr id="360" name="Google Shape;360;p53"/>
          <p:cNvSpPr txBox="1"/>
          <p:nvPr/>
        </p:nvSpPr>
        <p:spPr>
          <a:xfrm>
            <a:off x="244050" y="1375750"/>
            <a:ext cx="5080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We assume we are able to continue receiving current levels of federal funds, but do not assume that the federal government will cover its usual share (50%) of the increase in Medicaid prices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61" name="Google Shape;361;p53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53"/>
          <p:cNvSpPr txBox="1"/>
          <p:nvPr>
            <p:ph idx="4294967295" type="subTitle"/>
          </p:nvPr>
        </p:nvSpPr>
        <p:spPr>
          <a:xfrm>
            <a:off x="917000" y="91325"/>
            <a:ext cx="9494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b="1" lang="en" sz="2400">
                <a:solidFill>
                  <a:schemeClr val="lt1"/>
                </a:solidFill>
              </a:rPr>
              <a:t>(3/3) Tax revenue required to fund single payer</a:t>
            </a:r>
            <a:endParaRPr b="1"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4"/>
          <p:cNvSpPr txBox="1"/>
          <p:nvPr>
            <p:ph type="title"/>
          </p:nvPr>
        </p:nvSpPr>
        <p:spPr>
          <a:xfrm>
            <a:off x="103375" y="803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/>
              <a:t>Existing revenue</a:t>
            </a:r>
            <a:endParaRPr b="1" sz="2120"/>
          </a:p>
        </p:txBody>
      </p:sp>
      <p:graphicFrame>
        <p:nvGraphicFramePr>
          <p:cNvPr id="368" name="Google Shape;368;p54"/>
          <p:cNvGraphicFramePr/>
          <p:nvPr/>
        </p:nvGraphicFramePr>
        <p:xfrm>
          <a:off x="5674250" y="194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{4707D385-4D0B-441F-BFB3-F5DA17822B78}</a:tableStyleId>
              </a:tblPr>
              <a:tblGrid>
                <a:gridCol w="2095500"/>
                <a:gridCol w="952500"/>
              </a:tblGrid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Source of revenue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Medicare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$26,084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Medicaid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$22,233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Other state public health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$9,529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Remaining out-of-pocket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$3,948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ACA subsidies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$1,298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Total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$63,092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69" name="Google Shape;369;p54"/>
          <p:cNvSpPr txBox="1"/>
          <p:nvPr/>
        </p:nvSpPr>
        <p:spPr>
          <a:xfrm>
            <a:off x="244050" y="1375750"/>
            <a:ext cx="5080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We assume we are able to continue receiving current levels of federal funds, but do not assume that the federal government will cover its usual share (50%) of the increase in Medicaid prices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70" name="Google Shape;370;p54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54"/>
          <p:cNvSpPr txBox="1"/>
          <p:nvPr>
            <p:ph idx="4294967295" type="subTitle"/>
          </p:nvPr>
        </p:nvSpPr>
        <p:spPr>
          <a:xfrm>
            <a:off x="917000" y="91325"/>
            <a:ext cx="9494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b="1" lang="en" sz="2400">
                <a:solidFill>
                  <a:schemeClr val="lt1"/>
                </a:solidFill>
              </a:rPr>
              <a:t>(3/3) Tax revenue required to fund single payer</a:t>
            </a:r>
            <a:endParaRPr b="1"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5"/>
          <p:cNvSpPr txBox="1"/>
          <p:nvPr>
            <p:ph type="title"/>
          </p:nvPr>
        </p:nvSpPr>
        <p:spPr>
          <a:xfrm>
            <a:off x="103375" y="803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/>
              <a:t>Existing revenue</a:t>
            </a:r>
            <a:endParaRPr b="1" sz="2120"/>
          </a:p>
        </p:txBody>
      </p:sp>
      <p:graphicFrame>
        <p:nvGraphicFramePr>
          <p:cNvPr id="377" name="Google Shape;377;p55"/>
          <p:cNvGraphicFramePr/>
          <p:nvPr/>
        </p:nvGraphicFramePr>
        <p:xfrm>
          <a:off x="5674250" y="194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{4707D385-4D0B-441F-BFB3-F5DA17822B78}</a:tableStyleId>
              </a:tblPr>
              <a:tblGrid>
                <a:gridCol w="2095500"/>
                <a:gridCol w="952500"/>
              </a:tblGrid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Source of revenue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Medicare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$26,084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Medicaid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$22,233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Other state public health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$9,529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Remaining out-of-pocket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$3,948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ACA subsidies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$1,298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Total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$63,092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8" name="Google Shape;378;p55"/>
          <p:cNvSpPr txBox="1"/>
          <p:nvPr/>
        </p:nvSpPr>
        <p:spPr>
          <a:xfrm>
            <a:off x="244050" y="1375750"/>
            <a:ext cx="5080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We assume we are able to continue receiving current levels of federal funds, but do not assume that the federal government will cover its usual share (50%) of the increase in Medicaid prices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OB3 cuts take away about $3.5 billion of existing revenue, which is not accounted for in the report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79" name="Google Shape;379;p55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55"/>
          <p:cNvSpPr txBox="1"/>
          <p:nvPr>
            <p:ph idx="4294967295" type="subTitle"/>
          </p:nvPr>
        </p:nvSpPr>
        <p:spPr>
          <a:xfrm>
            <a:off x="917000" y="91325"/>
            <a:ext cx="9494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b="1" lang="en" sz="2400">
                <a:solidFill>
                  <a:schemeClr val="lt1"/>
                </a:solidFill>
              </a:rPr>
              <a:t>(3/3) Tax revenue required to fund single payer</a:t>
            </a:r>
            <a:endParaRPr b="1"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6"/>
          <p:cNvSpPr txBox="1"/>
          <p:nvPr>
            <p:ph type="title"/>
          </p:nvPr>
        </p:nvSpPr>
        <p:spPr>
          <a:xfrm>
            <a:off x="103375" y="803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/>
              <a:t>Existing revenue</a:t>
            </a:r>
            <a:endParaRPr b="1" sz="2120"/>
          </a:p>
        </p:txBody>
      </p:sp>
      <p:graphicFrame>
        <p:nvGraphicFramePr>
          <p:cNvPr id="386" name="Google Shape;386;p56"/>
          <p:cNvGraphicFramePr/>
          <p:nvPr/>
        </p:nvGraphicFramePr>
        <p:xfrm>
          <a:off x="5674250" y="194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{4707D385-4D0B-441F-BFB3-F5DA17822B78}</a:tableStyleId>
              </a:tblPr>
              <a:tblGrid>
                <a:gridCol w="2095500"/>
                <a:gridCol w="952500"/>
              </a:tblGrid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Source of revenue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Medicare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$26,084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Medicaid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$22,233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Other state public health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$9,529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Remaining out-of-pocket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$3,948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ACA subsidies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$1,298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Total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$63,092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1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87" name="Google Shape;387;p56"/>
          <p:cNvSpPr txBox="1"/>
          <p:nvPr/>
        </p:nvSpPr>
        <p:spPr>
          <a:xfrm>
            <a:off x="244050" y="1375750"/>
            <a:ext cx="50808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We assume we are able to continue receiving current levels of federal funds, but do not assume that the federal government will cover its usual share (50%) of the increase in Medicaid prices</a:t>
            </a:r>
            <a:br>
              <a:rPr lang="en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OB3 cuts take away about $3.5 billion of existing revenue, which is not accounted for in the report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To account for the impact of OB3, just subtract $3.5 billion from the $10.4 billion surplus (giving a $6.9 billion </a:t>
            </a:r>
            <a:r>
              <a:rPr lang="en" sz="1600">
                <a:solidFill>
                  <a:schemeClr val="dk1"/>
                </a:solidFill>
              </a:rPr>
              <a:t>surplus)</a:t>
            </a:r>
            <a:br>
              <a:rPr lang="en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Remaining out-of-pocket may dwindle over time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88" name="Google Shape;388;p56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56"/>
          <p:cNvSpPr txBox="1"/>
          <p:nvPr>
            <p:ph idx="4294967295" type="subTitle"/>
          </p:nvPr>
        </p:nvSpPr>
        <p:spPr>
          <a:xfrm>
            <a:off x="917000" y="91325"/>
            <a:ext cx="9494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b="1" lang="en" sz="2400">
                <a:solidFill>
                  <a:schemeClr val="lt1"/>
                </a:solidFill>
              </a:rPr>
              <a:t>(3/3) Tax revenue required to fund single payer</a:t>
            </a:r>
            <a:endParaRPr b="1"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5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525" y="737452"/>
            <a:ext cx="6909825" cy="4274324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7"/>
          <p:cNvSpPr txBox="1"/>
          <p:nvPr/>
        </p:nvSpPr>
        <p:spPr>
          <a:xfrm>
            <a:off x="1230313" y="135225"/>
            <a:ext cx="7045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Percentage of income saved that would otherwise be spent on healthcare by income group (after MHCT taxes)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813" y="792725"/>
            <a:ext cx="6966376" cy="429745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8"/>
          <p:cNvSpPr txBox="1"/>
          <p:nvPr/>
        </p:nvSpPr>
        <p:spPr>
          <a:xfrm>
            <a:off x="523300" y="134225"/>
            <a:ext cx="798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Another way of looking at it is that currently, low income individuals are paying much more for healthcare than is necessary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9"/>
          <p:cNvSpPr txBox="1"/>
          <p:nvPr>
            <p:ph type="title"/>
          </p:nvPr>
        </p:nvSpPr>
        <p:spPr>
          <a:xfrm>
            <a:off x="439775" y="188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also anticipate added income from improved health, plus macroeconomic feedback effects </a:t>
            </a:r>
            <a:endParaRPr/>
          </a:p>
        </p:txBody>
      </p:sp>
      <p:pic>
        <p:nvPicPr>
          <p:cNvPr id="407" name="Google Shape;407;p5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7125" y="1336675"/>
            <a:ext cx="5829749" cy="36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0"/>
          <p:cNvSpPr txBox="1"/>
          <p:nvPr>
            <p:ph type="title"/>
          </p:nvPr>
        </p:nvSpPr>
        <p:spPr>
          <a:xfrm>
            <a:off x="103375" y="803050"/>
            <a:ext cx="8520600" cy="43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2108"/>
              <a:t>Under the current system, total expenditures in 2026 would be </a:t>
            </a:r>
            <a:r>
              <a:rPr lang="en" sz="2108">
                <a:highlight>
                  <a:srgbClr val="F4CCCC"/>
                </a:highlight>
              </a:rPr>
              <a:t>$125.6 billion</a:t>
            </a:r>
            <a:br>
              <a:rPr lang="en" sz="2108"/>
            </a:br>
            <a:endParaRPr sz="210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2108"/>
              <a:t>Switching to single-payer and eliminating unnecessary spending would save </a:t>
            </a:r>
            <a:r>
              <a:rPr lang="en" sz="2108">
                <a:highlight>
                  <a:srgbClr val="D9EAD3"/>
                </a:highlight>
              </a:rPr>
              <a:t>$54.5 billion</a:t>
            </a:r>
            <a:endParaRPr sz="2108">
              <a:highlight>
                <a:srgbClr val="D9EAD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t/>
            </a:r>
            <a:endParaRPr sz="2108">
              <a:highlight>
                <a:srgbClr val="D9EAD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2108"/>
              <a:t>Expanding coverage and increasing Medicare/Medicaid prices would cost </a:t>
            </a:r>
            <a:r>
              <a:rPr lang="en" sz="2108">
                <a:highlight>
                  <a:srgbClr val="F4CCCC"/>
                </a:highlight>
              </a:rPr>
              <a:t>$24.7 billion</a:t>
            </a:r>
            <a:br>
              <a:rPr lang="en" sz="2108">
                <a:highlight>
                  <a:srgbClr val="F4CCCC"/>
                </a:highlight>
              </a:rPr>
            </a:br>
            <a:endParaRPr sz="2108">
              <a:highlight>
                <a:srgbClr val="F4CC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2108"/>
              <a:t>With </a:t>
            </a:r>
            <a:r>
              <a:rPr lang="en" sz="2108">
                <a:highlight>
                  <a:srgbClr val="FFF2CC"/>
                </a:highlight>
              </a:rPr>
              <a:t>$63.09 billion</a:t>
            </a:r>
            <a:r>
              <a:rPr lang="en" sz="2108"/>
              <a:t> of existing revenue and </a:t>
            </a:r>
            <a:r>
              <a:rPr lang="en" sz="2108">
                <a:highlight>
                  <a:srgbClr val="FFF2CC"/>
                </a:highlight>
              </a:rPr>
              <a:t>$46.01</a:t>
            </a:r>
            <a:r>
              <a:rPr lang="en" sz="2108"/>
              <a:t> billion of new tax revenue, we would have a </a:t>
            </a:r>
            <a:r>
              <a:rPr b="1" lang="en" sz="2108"/>
              <a:t>$10.4 billion surplus in 2026</a:t>
            </a:r>
            <a:r>
              <a:rPr lang="en" sz="2108"/>
              <a:t>. The surplus is projected to increase in future years.</a:t>
            </a:r>
            <a:endParaRPr sz="210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t/>
            </a:r>
            <a:endParaRPr sz="2108"/>
          </a:p>
        </p:txBody>
      </p:sp>
      <p:sp>
        <p:nvSpPr>
          <p:cNvPr id="413" name="Google Shape;413;p60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60"/>
          <p:cNvSpPr txBox="1"/>
          <p:nvPr>
            <p:ph idx="4294967295" type="subTitle"/>
          </p:nvPr>
        </p:nvSpPr>
        <p:spPr>
          <a:xfrm>
            <a:off x="0" y="78481"/>
            <a:ext cx="9029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b="1" lang="en" sz="3300">
                <a:solidFill>
                  <a:schemeClr val="lt1"/>
                </a:solidFill>
              </a:rPr>
              <a:t>Summary</a:t>
            </a:r>
            <a:endParaRPr b="1" sz="30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1"/>
          <p:cNvSpPr/>
          <p:nvPr/>
        </p:nvSpPr>
        <p:spPr>
          <a:xfrm>
            <a:off x="-5250" y="1753800"/>
            <a:ext cx="9154500" cy="11625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61"/>
          <p:cNvSpPr txBox="1"/>
          <p:nvPr>
            <p:ph type="title"/>
          </p:nvPr>
        </p:nvSpPr>
        <p:spPr>
          <a:xfrm>
            <a:off x="311700" y="1664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lt1"/>
                </a:solidFill>
              </a:rPr>
              <a:t>Thank you!</a:t>
            </a:r>
            <a:endParaRPr sz="7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-5250" y="-3545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type="title"/>
          </p:nvPr>
        </p:nvSpPr>
        <p:spPr>
          <a:xfrm>
            <a:off x="58975" y="37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Economic 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167800" y="806550"/>
            <a:ext cx="85206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We have conducted an economic analysis of the Trust’s activities to determine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What is required to fund single payer in Massachusetts</a:t>
            </a:r>
            <a:br>
              <a:rPr lang="en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Potential savings from implementing single payer</a:t>
            </a:r>
            <a:br>
              <a:rPr lang="en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We have also made some projections as to how employees, providers, and businesses will be affected by implementing single-payer, though the focus of the study was on the Trust’s activities.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-5250" y="-3545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type="title"/>
          </p:nvPr>
        </p:nvSpPr>
        <p:spPr>
          <a:xfrm>
            <a:off x="58975" y="37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Economic analysis: main takeaways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167800" y="806550"/>
            <a:ext cx="85206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Implementing single-payer healthcare in Massachusetts would save about 23% of the Commonwealth’s current health care costs</a:t>
            </a:r>
            <a:br>
              <a:rPr lang="en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The bulk of the savings rely on the Commonwealth’s ability to</a:t>
            </a:r>
            <a:endParaRPr sz="2100">
              <a:solidFill>
                <a:schemeClr val="dk1"/>
              </a:solidFill>
            </a:endParaRPr>
          </a:p>
          <a:p>
            <a:pPr indent="-341947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2100">
                <a:solidFill>
                  <a:schemeClr val="dk1"/>
                </a:solidFill>
              </a:rPr>
              <a:t>Negotiate lower prices</a:t>
            </a:r>
            <a:endParaRPr sz="2100">
              <a:solidFill>
                <a:schemeClr val="dk1"/>
              </a:solidFill>
            </a:endParaRPr>
          </a:p>
          <a:p>
            <a:pPr indent="-34194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2100">
                <a:solidFill>
                  <a:schemeClr val="dk1"/>
                </a:solidFill>
              </a:rPr>
              <a:t>Reduce administrative costs</a:t>
            </a:r>
            <a:br>
              <a:rPr lang="en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By paying for medical care through taxation instead of premiums/deductibles/copayments, all employees earning less than $500,000 per year would save money.</a:t>
            </a:r>
            <a:br>
              <a:rPr lang="en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Hospitals and providers would benefit through price adjustments and decreased provider administration costs.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/>
          <p:nvPr/>
        </p:nvSpPr>
        <p:spPr>
          <a:xfrm>
            <a:off x="-5250" y="-3545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type="title"/>
          </p:nvPr>
        </p:nvSpPr>
        <p:spPr>
          <a:xfrm>
            <a:off x="58975" y="37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Overview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167800" y="806550"/>
            <a:ext cx="85206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The economic analysis has three main parts: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>
                <a:solidFill>
                  <a:schemeClr val="dk1"/>
                </a:solidFill>
              </a:rPr>
              <a:t>Savings by eliminating unnecessary spending: </a:t>
            </a:r>
            <a:r>
              <a:rPr lang="en" sz="2100">
                <a:solidFill>
                  <a:schemeClr val="dk1"/>
                </a:solidFill>
                <a:highlight>
                  <a:srgbClr val="D9EAD3"/>
                </a:highlight>
              </a:rPr>
              <a:t>$54.5 billion</a:t>
            </a:r>
            <a:br>
              <a:rPr lang="en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>
                <a:solidFill>
                  <a:schemeClr val="dk1"/>
                </a:solidFill>
              </a:rPr>
              <a:t>Costs of expanding coverage and ensuring fair prices: </a:t>
            </a:r>
            <a:r>
              <a:rPr lang="en" sz="2100">
                <a:solidFill>
                  <a:schemeClr val="dk1"/>
                </a:solidFill>
                <a:highlight>
                  <a:srgbClr val="F4CCCC"/>
                </a:highlight>
              </a:rPr>
              <a:t>$24.7 billion</a:t>
            </a:r>
            <a:br>
              <a:rPr lang="en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>
                <a:solidFill>
                  <a:schemeClr val="dk1"/>
                </a:solidFill>
              </a:rPr>
              <a:t>Tax revenue required to fund single-payer: </a:t>
            </a:r>
            <a:r>
              <a:rPr lang="en" sz="2100">
                <a:solidFill>
                  <a:schemeClr val="dk1"/>
                </a:solidFill>
                <a:highlight>
                  <a:srgbClr val="FFF2CC"/>
                </a:highlight>
              </a:rPr>
              <a:t>$46.0 billion</a:t>
            </a:r>
            <a:br>
              <a:rPr lang="en" sz="2100">
                <a:solidFill>
                  <a:schemeClr val="dk1"/>
                </a:solidFill>
                <a:highlight>
                  <a:srgbClr val="FFF2CC"/>
                </a:highlight>
              </a:rPr>
            </a:br>
            <a:endParaRPr sz="2100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This leaves a </a:t>
            </a:r>
            <a:r>
              <a:rPr b="1" lang="en" sz="2100">
                <a:solidFill>
                  <a:schemeClr val="dk1"/>
                </a:solidFill>
              </a:rPr>
              <a:t>$10.4 billion surplus</a:t>
            </a:r>
            <a:r>
              <a:rPr lang="en" sz="2100">
                <a:solidFill>
                  <a:schemeClr val="dk1"/>
                </a:solidFill>
              </a:rPr>
              <a:t>.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subTitle"/>
          </p:nvPr>
        </p:nvSpPr>
        <p:spPr>
          <a:xfrm>
            <a:off x="107593" y="3839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(1/3) Savings by eliminating unnecessary spending</a:t>
            </a:r>
            <a:endParaRPr b="1" sz="4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/>
          <p:nvPr/>
        </p:nvSpPr>
        <p:spPr>
          <a:xfrm>
            <a:off x="-5250" y="0"/>
            <a:ext cx="9154500" cy="718200"/>
          </a:xfrm>
          <a:prstGeom prst="rect">
            <a:avLst/>
          </a:prstGeom>
          <a:solidFill>
            <a:srgbClr val="69A7F9"/>
          </a:solidFill>
          <a:ln cap="flat" cmpd="sng" w="9525">
            <a:solidFill>
              <a:srgbClr val="69A7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1" type="subTitle"/>
          </p:nvPr>
        </p:nvSpPr>
        <p:spPr>
          <a:xfrm>
            <a:off x="107593" y="3839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(1/3) Savings by eliminating unnecessary spending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111" name="Google Shape;111;p21"/>
          <p:cNvSpPr txBox="1"/>
          <p:nvPr>
            <p:ph idx="4294967295" type="body"/>
          </p:nvPr>
        </p:nvSpPr>
        <p:spPr>
          <a:xfrm>
            <a:off x="107600" y="761175"/>
            <a:ext cx="8966700" cy="4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 will spend </a:t>
            </a:r>
            <a:r>
              <a:rPr lang="en">
                <a:solidFill>
                  <a:schemeClr val="dk1"/>
                </a:solidFill>
                <a:highlight>
                  <a:srgbClr val="F4CCCC"/>
                </a:highlight>
              </a:rPr>
              <a:t>$125.6 billion</a:t>
            </a:r>
            <a:r>
              <a:rPr lang="en">
                <a:solidFill>
                  <a:schemeClr val="dk1"/>
                </a:solidFill>
              </a:rPr>
              <a:t> on healthcare in 2026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About $9.5 billion (8%) of this goes to administrative costs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Using CMS data for MA, for each source of funds (Medicare/Medicaid/PHI), and each category of spending (e.g., hospital care, physician and clinical services), we projected future expenditures from 2012-2019 expenditures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We estimate insurance administration costs from nationwide rates of “non-coverage spending”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Using CHIA rates of expenditure increase, we get higher estimates of total expenditure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$130.10 billion using the average of rates over the most recent 7 years, and $142.12 billion using the worst-case-scenario most recent (2023-2024) rate of increase of 8.6%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In the absence of recent estimates of PHI-to-Medicare price ratios for hospitals and physicians (the most recent we have uses data from 2020-2022), any estimates using these CHIA rates, which have drastically increased in recent years, will underestimate waste/profits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